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0" r:id="rId1"/>
    <p:sldMasterId id="2147484212" r:id="rId2"/>
    <p:sldMasterId id="2147484231" r:id="rId3"/>
    <p:sldMasterId id="2147484250" r:id="rId4"/>
    <p:sldMasterId id="2147484282" r:id="rId5"/>
    <p:sldMasterId id="2147484302" r:id="rId6"/>
    <p:sldMasterId id="2147484322" r:id="rId7"/>
    <p:sldMasterId id="2147484335" r:id="rId8"/>
  </p:sldMasterIdLst>
  <p:notesMasterIdLst>
    <p:notesMasterId r:id="rId25"/>
  </p:notesMasterIdLst>
  <p:handoutMasterIdLst>
    <p:handoutMasterId r:id="rId26"/>
  </p:handoutMasterIdLst>
  <p:sldIdLst>
    <p:sldId id="409" r:id="rId9"/>
    <p:sldId id="454" r:id="rId10"/>
    <p:sldId id="450" r:id="rId11"/>
    <p:sldId id="434" r:id="rId12"/>
    <p:sldId id="448" r:id="rId13"/>
    <p:sldId id="445" r:id="rId14"/>
    <p:sldId id="446" r:id="rId15"/>
    <p:sldId id="453" r:id="rId16"/>
    <p:sldId id="447" r:id="rId17"/>
    <p:sldId id="444" r:id="rId18"/>
    <p:sldId id="424" r:id="rId19"/>
    <p:sldId id="459" r:id="rId20"/>
    <p:sldId id="460" r:id="rId21"/>
    <p:sldId id="451" r:id="rId22"/>
    <p:sldId id="458" r:id="rId23"/>
    <p:sldId id="457" r:id="rId24"/>
  </p:sldIdLst>
  <p:sldSz cx="9144000" cy="6858000" type="screen4x3"/>
  <p:notesSz cx="6797675" cy="987425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īne Grauziņa" initials="KG" lastIdx="1" clrIdx="0"/>
  <p:cmAuthor id="1" name="Linards Barkauskis" initials="LB"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663300"/>
    <a:srgbClr val="5C4600"/>
    <a:srgbClr val="A0A67A"/>
    <a:srgbClr val="7C8068"/>
    <a:srgbClr val="CAD400"/>
    <a:srgbClr val="BBC400"/>
    <a:srgbClr val="00ACC9"/>
    <a:srgbClr val="3C9088"/>
    <a:srgbClr val="9AD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17" autoAdjust="0"/>
    <p:restoredTop sz="79634" autoAdjust="0"/>
  </p:normalViewPr>
  <p:slideViewPr>
    <p:cSldViewPr>
      <p:cViewPr varScale="1">
        <p:scale>
          <a:sx n="93" d="100"/>
          <a:sy n="93" d="100"/>
        </p:scale>
        <p:origin x="223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apsis2.hipo.lv\kristine.grauzina\Kristine2016\Kristine\AtbalstaProgrammas%20-%20Copy\2017\PREZENTACIJAS\Lauksaimniekiem\grafik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psis2.hipo.lv\kristine.grauzina\Kristine2016\Kristine\AtbalstaProgrammas%20-%20Copy\2017\PREZENTACIJAS\Lauksaimniekiem\grafik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004681"/>
            </a:solidFill>
          </c:spPr>
          <c:dPt>
            <c:idx val="2"/>
            <c:bubble3D val="0"/>
            <c:spPr>
              <a:solidFill>
                <a:srgbClr val="6BC2B9"/>
              </a:solidFill>
            </c:spPr>
          </c:dPt>
          <c:dLbls>
            <c:dLbl>
              <c:idx val="0"/>
              <c:layout>
                <c:manualLayout>
                  <c:x val="-0.10255829469998941"/>
                  <c:y val="0.14260235257307011"/>
                </c:manualLayout>
              </c:layout>
              <c:tx>
                <c:rich>
                  <a:bodyPr/>
                  <a:lstStyle/>
                  <a:p>
                    <a:r>
                      <a:rPr lang="en-US"/>
                      <a:t>Būvniecība
</a:t>
                    </a:r>
                    <a:r>
                      <a:rPr lang="en-US" sz="1800" b="1"/>
                      <a:t>11%</a:t>
                    </a:r>
                  </a:p>
                </c:rich>
              </c:tx>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5508999948297383"/>
                  <c:y val="0.2015510181408415"/>
                </c:manualLayout>
              </c:layout>
              <c:tx>
                <c:rich>
                  <a:bodyPr/>
                  <a:lstStyle/>
                  <a:p>
                    <a:r>
                      <a:rPr lang="lv-LV"/>
                      <a:t>Enerģētika, transports
</a:t>
                    </a:r>
                    <a:r>
                      <a:rPr lang="lv-LV" sz="1800" b="1"/>
                      <a:t>6%</a:t>
                    </a:r>
                  </a:p>
                </c:rich>
              </c:tx>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20810290884983543"/>
                  <c:y val="-6.908003717745069E-2"/>
                </c:manualLayout>
              </c:layout>
              <c:tx>
                <c:rich>
                  <a:bodyPr/>
                  <a:lstStyle/>
                  <a:p>
                    <a:r>
                      <a:rPr lang="en-US" sz="1000" dirty="0" err="1" smtClean="0">
                        <a:solidFill>
                          <a:schemeClr val="bg1"/>
                        </a:solidFill>
                        <a:latin typeface="Century Gothic" panose="020B0502020202020204" pitchFamily="34" charset="0"/>
                      </a:rPr>
                      <a:t>Lauksaimnieki</a:t>
                    </a:r>
                    <a:r>
                      <a:rPr lang="en-US" sz="1000" dirty="0" smtClean="0">
                        <a:solidFill>
                          <a:schemeClr val="bg1"/>
                        </a:solidFill>
                        <a:latin typeface="Century Gothic" panose="020B0502020202020204" pitchFamily="34" charset="0"/>
                      </a:rPr>
                      <a:t>, </a:t>
                    </a:r>
                    <a:r>
                      <a:rPr lang="en-US" sz="1000" dirty="0" err="1" smtClean="0">
                        <a:solidFill>
                          <a:schemeClr val="bg1"/>
                        </a:solidFill>
                        <a:latin typeface="Century Gothic" panose="020B0502020202020204" pitchFamily="34" charset="0"/>
                      </a:rPr>
                      <a:t>mežsaimnieki</a:t>
                    </a:r>
                    <a:r>
                      <a:rPr lang="en-US" sz="1000" dirty="0" smtClean="0">
                        <a:solidFill>
                          <a:schemeClr val="bg1"/>
                        </a:solidFill>
                        <a:latin typeface="Century Gothic" panose="020B0502020202020204" pitchFamily="34" charset="0"/>
                      </a:rPr>
                      <a:t> </a:t>
                    </a:r>
                    <a:r>
                      <a:rPr lang="en-US" sz="1000" dirty="0" err="1" smtClean="0">
                        <a:solidFill>
                          <a:schemeClr val="bg1"/>
                        </a:solidFill>
                        <a:latin typeface="Century Gothic" panose="020B0502020202020204" pitchFamily="34" charset="0"/>
                      </a:rPr>
                      <a:t>zivsaimnieki</a:t>
                    </a:r>
                    <a:r>
                      <a:rPr lang="en-US" sz="1050" dirty="0">
                        <a:solidFill>
                          <a:schemeClr val="bg1"/>
                        </a:solidFill>
                        <a:latin typeface="Century Gothic" panose="020B0502020202020204" pitchFamily="34" charset="0"/>
                      </a:rPr>
                      <a:t>
</a:t>
                    </a:r>
                    <a:r>
                      <a:rPr lang="en-US" sz="1800" b="1" dirty="0">
                        <a:solidFill>
                          <a:schemeClr val="bg1"/>
                        </a:solidFill>
                        <a:latin typeface="Century Gothic" panose="020B0502020202020204" pitchFamily="34" charset="0"/>
                      </a:rPr>
                      <a:t>26%</a:t>
                    </a:r>
                    <a:endParaRPr lang="en-US" sz="1800" b="1" dirty="0"/>
                  </a:p>
                </c:rich>
              </c:tx>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9.7058121126920069E-2"/>
                  <c:y val="-0.14022194812821251"/>
                </c:manualLayout>
              </c:layout>
              <c:tx>
                <c:rich>
                  <a:bodyPr/>
                  <a:lstStyle/>
                  <a:p>
                    <a:r>
                      <a:rPr lang="en-US"/>
                      <a:t>Pakalpojumi, izmitināšana, ēdināšana
</a:t>
                    </a:r>
                    <a:r>
                      <a:rPr lang="en-US" sz="1800" b="1"/>
                      <a:t>22%</a:t>
                    </a:r>
                  </a:p>
                </c:rich>
              </c:tx>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9588192763767462"/>
                  <c:y val="3.7606932563048548E-2"/>
                </c:manualLayout>
              </c:layout>
              <c:tx>
                <c:rich>
                  <a:bodyPr/>
                  <a:lstStyle/>
                  <a:p>
                    <a:r>
                      <a:rPr lang="en-US"/>
                      <a:t>Ražošana
</a:t>
                    </a:r>
                    <a:r>
                      <a:rPr lang="en-US" sz="1800" b="1"/>
                      <a:t>28%</a:t>
                    </a:r>
                  </a:p>
                </c:rich>
              </c:tx>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4.2903939000760768E-2"/>
                  <c:y val="0.16308675453294305"/>
                </c:manualLayout>
              </c:layout>
              <c:tx>
                <c:rich>
                  <a:bodyPr/>
                  <a:lstStyle/>
                  <a:p>
                    <a:r>
                      <a:rPr lang="en-US"/>
                      <a:t>Tirdzniecība
</a:t>
                    </a:r>
                    <a:r>
                      <a:rPr lang="en-US" sz="1800" b="1"/>
                      <a:t>7%</a:t>
                    </a:r>
                  </a:p>
                </c:rich>
              </c:tx>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050">
                    <a:solidFill>
                      <a:schemeClr val="bg1"/>
                    </a:solidFill>
                    <a:latin typeface="Century Gothic" panose="020B0502020202020204" pitchFamily="34" charset="0"/>
                  </a:defRPr>
                </a:pPr>
                <a:endParaRPr lang="lv-LV"/>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Sheet1!$A$115:$A$120</c:f>
              <c:strCache>
                <c:ptCount val="6"/>
                <c:pt idx="0">
                  <c:v>Būvniecība</c:v>
                </c:pt>
                <c:pt idx="1">
                  <c:v>Enerģētika, transports</c:v>
                </c:pt>
                <c:pt idx="2">
                  <c:v>Lauksaimniecība, mežsaimniecība un zivsaimniecība</c:v>
                </c:pt>
                <c:pt idx="3">
                  <c:v>Pakalpojumi, izmitināšana, ēdināšana</c:v>
                </c:pt>
                <c:pt idx="4">
                  <c:v>Ražošana</c:v>
                </c:pt>
                <c:pt idx="5">
                  <c:v>Tirdzniecība</c:v>
                </c:pt>
              </c:strCache>
            </c:strRef>
          </c:cat>
          <c:val>
            <c:numRef>
              <c:f>Sheet1!$B$115:$B$120</c:f>
              <c:numCache>
                <c:formatCode>#,##0</c:formatCode>
                <c:ptCount val="6"/>
                <c:pt idx="0">
                  <c:v>41161235</c:v>
                </c:pt>
                <c:pt idx="1">
                  <c:v>22678346</c:v>
                </c:pt>
                <c:pt idx="2">
                  <c:v>95782272</c:v>
                </c:pt>
                <c:pt idx="3">
                  <c:v>81688460</c:v>
                </c:pt>
                <c:pt idx="4">
                  <c:v>106271568</c:v>
                </c:pt>
                <c:pt idx="5">
                  <c:v>27581119</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
          <c:dPt>
            <c:idx val="0"/>
            <c:bubble3D val="0"/>
            <c:spPr>
              <a:solidFill>
                <a:srgbClr val="CAD400"/>
              </a:solidFill>
            </c:spPr>
          </c:dPt>
          <c:dPt>
            <c:idx val="1"/>
            <c:bubble3D val="0"/>
            <c:spPr>
              <a:solidFill>
                <a:srgbClr val="00467F"/>
              </a:solidFill>
            </c:spPr>
          </c:dPt>
          <c:dPt>
            <c:idx val="2"/>
            <c:bubble3D val="0"/>
            <c:spPr>
              <a:solidFill>
                <a:schemeClr val="bg1">
                  <a:lumMod val="65000"/>
                </a:schemeClr>
              </a:solidFill>
            </c:spPr>
          </c:dPt>
          <c:dPt>
            <c:idx val="3"/>
            <c:bubble3D val="0"/>
            <c:spPr>
              <a:solidFill>
                <a:srgbClr val="00ACC9"/>
              </a:solidFill>
            </c:spPr>
          </c:dPt>
          <c:val>
            <c:numRef>
              <c:f>Sheet1!$A$4:$A$7</c:f>
              <c:numCache>
                <c:formatCode>0%</c:formatCode>
                <c:ptCount val="4"/>
                <c:pt idx="0">
                  <c:v>0.25</c:v>
                </c:pt>
                <c:pt idx="1">
                  <c:v>0.25</c:v>
                </c:pt>
                <c:pt idx="2">
                  <c:v>0.25</c:v>
                </c:pt>
                <c:pt idx="3">
                  <c:v>0.25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189014638476313"/>
          <c:y val="0.13305953731832532"/>
          <c:w val="0.65621986027256796"/>
          <c:h val="0.82147214945836933"/>
        </c:manualLayout>
      </c:layout>
      <c:doughnutChart>
        <c:varyColors val="1"/>
        <c:ser>
          <c:idx val="0"/>
          <c:order val="0"/>
          <c:dPt>
            <c:idx val="0"/>
            <c:bubble3D val="0"/>
            <c:spPr>
              <a:solidFill>
                <a:srgbClr val="6BC2B9"/>
              </a:solidFill>
            </c:spPr>
          </c:dPt>
          <c:dPt>
            <c:idx val="1"/>
            <c:bubble3D val="0"/>
            <c:spPr>
              <a:solidFill>
                <a:srgbClr val="92D050"/>
              </a:solidFill>
            </c:spPr>
          </c:dPt>
          <c:dPt>
            <c:idx val="2"/>
            <c:bubble3D val="0"/>
            <c:spPr>
              <a:solidFill>
                <a:srgbClr val="004681"/>
              </a:solidFill>
            </c:spPr>
          </c:dPt>
          <c:dPt>
            <c:idx val="3"/>
            <c:bubble3D val="0"/>
            <c:spPr>
              <a:solidFill>
                <a:srgbClr val="CAD400"/>
              </a:solidFill>
            </c:spPr>
          </c:dPt>
          <c:dLbls>
            <c:dLbl>
              <c:idx val="0"/>
              <c:layout>
                <c:manualLayout>
                  <c:x val="0.15160349854227406"/>
                  <c:y val="9.8560817947234911E-2"/>
                </c:manualLayout>
              </c:layout>
              <c:tx>
                <c:rich>
                  <a:bodyPr/>
                  <a:lstStyle/>
                  <a:p>
                    <a:r>
                      <a:rPr lang="en-US">
                        <a:solidFill>
                          <a:srgbClr val="004681"/>
                        </a:solidFill>
                      </a:rPr>
                      <a:t>Zemes iegāde</a:t>
                    </a:r>
                  </a:p>
                  <a:p>
                    <a:r>
                      <a:rPr lang="en-US" sz="2000" b="1">
                        <a:solidFill>
                          <a:srgbClr val="004681"/>
                        </a:solidFill>
                      </a:rPr>
                      <a:t>43%</a:t>
                    </a:r>
                    <a:endParaRPr lang="en-US" sz="2000" b="1"/>
                  </a:p>
                </c:rich>
              </c:tx>
              <c:showLegendKey val="0"/>
              <c:showVal val="1"/>
              <c:showCatName val="1"/>
              <c:showSerName val="0"/>
              <c:showPercent val="0"/>
              <c:showBubbleSize val="0"/>
              <c:extLst>
                <c:ext xmlns:c15="http://schemas.microsoft.com/office/drawing/2012/chart" uri="{CE6537A1-D6FC-4f65-9D91-7224C49458BB}"/>
              </c:extLst>
            </c:dLbl>
            <c:dLbl>
              <c:idx val="1"/>
              <c:layout>
                <c:manualLayout>
                  <c:x val="-0.22157434402332363"/>
                  <c:y val="1.9774006901106166E-2"/>
                </c:manualLayout>
              </c:layout>
              <c:tx>
                <c:rich>
                  <a:bodyPr/>
                  <a:lstStyle/>
                  <a:p>
                    <a:r>
                      <a:rPr lang="lv-LV" sz="1300" dirty="0">
                        <a:solidFill>
                          <a:srgbClr val="004681"/>
                        </a:solidFill>
                      </a:rPr>
                      <a:t>A</a:t>
                    </a:r>
                    <a:r>
                      <a:rPr lang="lv-LV" sz="1300" dirty="0" err="1">
                        <a:solidFill>
                          <a:srgbClr val="004681"/>
                        </a:solidFill>
                      </a:rPr>
                      <a:t>pgrozāmie</a:t>
                    </a:r>
                    <a:r>
                      <a:rPr lang="lv-LV" sz="1300" dirty="0">
                        <a:solidFill>
                          <a:srgbClr val="004681"/>
                        </a:solidFill>
                      </a:rPr>
                      <a:t> līdzekļi</a:t>
                    </a:r>
                  </a:p>
                  <a:p>
                    <a:r>
                      <a:rPr lang="lv-LV" sz="2000" b="1" dirty="0">
                        <a:solidFill>
                          <a:srgbClr val="004681"/>
                        </a:solidFill>
                      </a:rPr>
                      <a:t>27%</a:t>
                    </a:r>
                    <a:endParaRPr lang="lv-LV" sz="2000" b="1" dirty="0"/>
                  </a:p>
                </c:rich>
              </c:tx>
              <c:showLegendKey val="0"/>
              <c:showVal val="1"/>
              <c:showCatName val="1"/>
              <c:showSerName val="0"/>
              <c:showPercent val="0"/>
              <c:showBubbleSize val="0"/>
              <c:extLst>
                <c:ext xmlns:c15="http://schemas.microsoft.com/office/drawing/2012/chart" uri="{CE6537A1-D6FC-4f65-9D91-7224C49458BB}"/>
              </c:extLst>
            </c:dLbl>
            <c:dLbl>
              <c:idx val="2"/>
              <c:layout>
                <c:manualLayout>
                  <c:x val="-0.15937803692905736"/>
                  <c:y val="-5.9322020703318497E-2"/>
                </c:manualLayout>
              </c:layout>
              <c:tx>
                <c:rich>
                  <a:bodyPr/>
                  <a:lstStyle/>
                  <a:p>
                    <a:r>
                      <a:rPr lang="en-US" dirty="0">
                        <a:solidFill>
                          <a:srgbClr val="004681"/>
                        </a:solidFill>
                      </a:rPr>
                      <a:t>I</a:t>
                    </a:r>
                    <a:r>
                      <a:rPr lang="en-US" dirty="0" err="1">
                        <a:solidFill>
                          <a:srgbClr val="004681"/>
                        </a:solidFill>
                      </a:rPr>
                      <a:t>nvestīcijas</a:t>
                    </a:r>
                    <a:r>
                      <a:rPr lang="en-US" dirty="0">
                        <a:solidFill>
                          <a:srgbClr val="004681"/>
                        </a:solidFill>
                      </a:rPr>
                      <a:t> </a:t>
                    </a:r>
                    <a:r>
                      <a:rPr lang="en-US" sz="2000" b="1" dirty="0">
                        <a:solidFill>
                          <a:srgbClr val="004681"/>
                        </a:solidFill>
                      </a:rPr>
                      <a:t>26%</a:t>
                    </a:r>
                    <a:endParaRPr lang="en-US" sz="2000" b="1" dirty="0"/>
                  </a:p>
                </c:rich>
              </c:tx>
              <c:showLegendKey val="0"/>
              <c:showVal val="1"/>
              <c:showCatName val="1"/>
              <c:showSerName val="0"/>
              <c:showPercent val="0"/>
              <c:showBubbleSize val="0"/>
              <c:extLst>
                <c:ext xmlns:c15="http://schemas.microsoft.com/office/drawing/2012/chart" uri="{CE6537A1-D6FC-4f65-9D91-7224C49458BB}"/>
              </c:extLst>
            </c:dLbl>
            <c:dLbl>
              <c:idx val="3"/>
              <c:layout>
                <c:manualLayout>
                  <c:x val="-7.7745383867832843E-3"/>
                  <c:y val="-0.16727548187147118"/>
                </c:manualLayout>
              </c:layout>
              <c:tx>
                <c:rich>
                  <a:bodyPr/>
                  <a:lstStyle/>
                  <a:p>
                    <a:r>
                      <a:rPr lang="en-US">
                        <a:solidFill>
                          <a:srgbClr val="004681"/>
                        </a:solidFill>
                      </a:rPr>
                      <a:t>Uzsācēji</a:t>
                    </a:r>
                  </a:p>
                  <a:p>
                    <a:r>
                      <a:rPr lang="en-US" sz="2000" b="1">
                        <a:solidFill>
                          <a:srgbClr val="004681"/>
                        </a:solidFill>
                      </a:rPr>
                      <a:t>3%</a:t>
                    </a:r>
                    <a:endParaRPr lang="en-US" sz="2000" b="1"/>
                  </a:p>
                </c:rich>
              </c:tx>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1400">
                    <a:solidFill>
                      <a:srgbClr val="004681"/>
                    </a:solidFill>
                    <a:latin typeface="Century Gothic" panose="020B0502020202020204" pitchFamily="34" charset="0"/>
                  </a:defRPr>
                </a:pPr>
                <a:endParaRPr lang="lv-LV"/>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Sheet1!$D$94:$D$97</c:f>
              <c:strCache>
                <c:ptCount val="4"/>
                <c:pt idx="0">
                  <c:v>Zemes iegāde</c:v>
                </c:pt>
                <c:pt idx="1">
                  <c:v>apgrozāmie</c:v>
                </c:pt>
                <c:pt idx="2">
                  <c:v>investīcijas</c:v>
                </c:pt>
                <c:pt idx="3">
                  <c:v>uzsācēji</c:v>
                </c:pt>
              </c:strCache>
            </c:strRef>
          </c:cat>
          <c:val>
            <c:numRef>
              <c:f>Sheet1!$F$94:$F$97</c:f>
              <c:numCache>
                <c:formatCode>0%</c:formatCode>
                <c:ptCount val="4"/>
                <c:pt idx="0">
                  <c:v>0.43</c:v>
                </c:pt>
                <c:pt idx="1">
                  <c:v>0.27</c:v>
                </c:pt>
                <c:pt idx="2">
                  <c:v>0.26</c:v>
                </c:pt>
                <c:pt idx="3">
                  <c:v>0.03</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3713"/>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50446" y="1"/>
            <a:ext cx="2945659" cy="493713"/>
          </a:xfrm>
          <a:prstGeom prst="rect">
            <a:avLst/>
          </a:prstGeom>
        </p:spPr>
        <p:txBody>
          <a:bodyPr vert="horz" lIns="91440" tIns="45720" rIns="91440" bIns="45720" rtlCol="0"/>
          <a:lstStyle>
            <a:lvl1pPr algn="r">
              <a:defRPr sz="1200"/>
            </a:lvl1pPr>
          </a:lstStyle>
          <a:p>
            <a:fld id="{D91B9E7D-87D9-4FA6-A57F-BDBB15DFED37}" type="datetimeFigureOut">
              <a:rPr lang="lv-LV" smtClean="0"/>
              <a:t>02.11.2017</a:t>
            </a:fld>
            <a:endParaRPr lang="lv-LV"/>
          </a:p>
        </p:txBody>
      </p:sp>
      <p:sp>
        <p:nvSpPr>
          <p:cNvPr id="4" name="Footer Placeholder 3"/>
          <p:cNvSpPr>
            <a:spLocks noGrp="1"/>
          </p:cNvSpPr>
          <p:nvPr>
            <p:ph type="ftr" sz="quarter" idx="2"/>
          </p:nvPr>
        </p:nvSpPr>
        <p:spPr>
          <a:xfrm>
            <a:off x="2" y="9378824"/>
            <a:ext cx="2945659" cy="493713"/>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50446" y="9378824"/>
            <a:ext cx="2945659" cy="493713"/>
          </a:xfrm>
          <a:prstGeom prst="rect">
            <a:avLst/>
          </a:prstGeom>
        </p:spPr>
        <p:txBody>
          <a:bodyPr vert="horz" lIns="91440" tIns="45720" rIns="91440" bIns="45720" rtlCol="0" anchor="b"/>
          <a:lstStyle>
            <a:lvl1pPr algn="r">
              <a:defRPr sz="1200"/>
            </a:lvl1pPr>
          </a:lstStyle>
          <a:p>
            <a:fld id="{54444B6D-CABC-4DFF-8EFE-D69CF5BB8313}" type="slidenum">
              <a:rPr lang="lv-LV" smtClean="0"/>
              <a:t>‹#›</a:t>
            </a:fld>
            <a:endParaRPr lang="lv-LV"/>
          </a:p>
        </p:txBody>
      </p:sp>
    </p:spTree>
    <p:extLst>
      <p:ext uri="{BB962C8B-B14F-4D97-AF65-F5344CB8AC3E}">
        <p14:creationId xmlns:p14="http://schemas.microsoft.com/office/powerpoint/2010/main" val="655916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3713"/>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6" y="1"/>
            <a:ext cx="2945659" cy="493713"/>
          </a:xfrm>
          <a:prstGeom prst="rect">
            <a:avLst/>
          </a:prstGeom>
        </p:spPr>
        <p:txBody>
          <a:bodyPr vert="horz" lIns="91440" tIns="45720" rIns="91440" bIns="45720" rtlCol="0"/>
          <a:lstStyle>
            <a:lvl1pPr algn="r">
              <a:defRPr sz="1200"/>
            </a:lvl1pPr>
          </a:lstStyle>
          <a:p>
            <a:fld id="{0B27BDD7-D4FC-4534-989B-D938505DF385}" type="datetimeFigureOut">
              <a:rPr lang="lv-LV" smtClean="0"/>
              <a:t>02.11.2017</a:t>
            </a:fld>
            <a:endParaRPr lang="lv-LV"/>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690270"/>
            <a:ext cx="543814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2" y="9378824"/>
            <a:ext cx="2945659" cy="493713"/>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6" y="9378824"/>
            <a:ext cx="2945659" cy="493713"/>
          </a:xfrm>
          <a:prstGeom prst="rect">
            <a:avLst/>
          </a:prstGeom>
        </p:spPr>
        <p:txBody>
          <a:bodyPr vert="horz" lIns="91440" tIns="45720" rIns="91440" bIns="45720" rtlCol="0" anchor="b"/>
          <a:lstStyle>
            <a:lvl1pPr algn="r">
              <a:defRPr sz="1200"/>
            </a:lvl1pPr>
          </a:lstStyle>
          <a:p>
            <a:fld id="{448C5FF1-74C2-48EC-B095-F87C68D13C0C}" type="slidenum">
              <a:rPr lang="lv-LV" smtClean="0"/>
              <a:t>‹#›</a:t>
            </a:fld>
            <a:endParaRPr lang="lv-LV"/>
          </a:p>
        </p:txBody>
      </p:sp>
    </p:spTree>
    <p:extLst>
      <p:ext uri="{BB962C8B-B14F-4D97-AF65-F5344CB8AC3E}">
        <p14:creationId xmlns:p14="http://schemas.microsoft.com/office/powerpoint/2010/main" val="378879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23CEF2C-1E5B-4BB7-B65B-6E15B9728AE1}" type="slidenum">
              <a:rPr lang="lv-LV" altLang="lv-LV">
                <a:solidFill>
                  <a:srgbClr val="000000"/>
                </a:solidFill>
              </a:rPr>
              <a:pPr eaLnBrk="1" hangingPunct="1">
                <a:spcBef>
                  <a:spcPct val="0"/>
                </a:spcBef>
              </a:pPr>
              <a:t>1</a:t>
            </a:fld>
            <a:endParaRPr lang="lv-LV" altLang="lv-LV">
              <a:solidFill>
                <a:srgbClr val="000000"/>
              </a:solidFill>
            </a:endParaRPr>
          </a:p>
        </p:txBody>
      </p:sp>
    </p:spTree>
    <p:extLst>
      <p:ext uri="{BB962C8B-B14F-4D97-AF65-F5344CB8AC3E}">
        <p14:creationId xmlns:p14="http://schemas.microsoft.com/office/powerpoint/2010/main" val="263190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Šis </a:t>
            </a:r>
            <a:r>
              <a:rPr lang="lv-LV" altLang="lv-LV" b="0" dirty="0" smtClean="0"/>
              <a:t>piedāvājums</a:t>
            </a:r>
            <a:r>
              <a:rPr lang="lv-LV" altLang="lv-LV" b="0" baseline="0" dirty="0" smtClean="0"/>
              <a:t> ļauj saimniekam nomas zemes pārvērst savā īpašumā, tādējādi veidojot stabilu saimniecību, ar iespēju plānot darbību ilgtermiņā.</a:t>
            </a:r>
            <a:endParaRPr lang="lv-LV" altLang="lv-LV" b="0" dirty="0" smtClean="0"/>
          </a:p>
          <a:p>
            <a:r>
              <a:rPr lang="lv-LV" altLang="lv-LV" dirty="0" smtClean="0"/>
              <a:t>ALTUM īpašā priekšrocība – ilgie termiņi, kas ļauj lauksaimniekiem atbrīvot naudas</a:t>
            </a:r>
            <a:r>
              <a:rPr lang="lv-LV" altLang="lv-LV" baseline="0" dirty="0" smtClean="0"/>
              <a:t> plūsmu un uzlabot finanšu rādītājus.</a:t>
            </a:r>
          </a:p>
          <a:p>
            <a:r>
              <a:rPr lang="lv-LV" altLang="lv-LV" baseline="0" dirty="0" smtClean="0"/>
              <a:t>1/3 daļa klientu ņem aizdevumu 16-20  gadiem, gandrīz puse – virs 20 gadiem. </a:t>
            </a:r>
          </a:p>
          <a:p>
            <a:r>
              <a:rPr lang="lv-LV" altLang="lv-LV" baseline="0" dirty="0" smtClean="0"/>
              <a:t>Šis ir viens no aktuālākajiem ALTUM piedāvājumiem, ko lauksaimnieki ļoti aktīvi izmanto.</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10</a:t>
            </a:fld>
            <a:endParaRPr lang="lv-LV" altLang="lv-LV">
              <a:solidFill>
                <a:srgbClr val="000000"/>
              </a:solidFill>
            </a:endParaRPr>
          </a:p>
        </p:txBody>
      </p:sp>
    </p:spTree>
    <p:extLst>
      <p:ext uri="{BB962C8B-B14F-4D97-AF65-F5344CB8AC3E}">
        <p14:creationId xmlns:p14="http://schemas.microsoft.com/office/powerpoint/2010/main" val="258286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b="0" dirty="0" smtClean="0"/>
              <a:t>Zemes</a:t>
            </a:r>
            <a:r>
              <a:rPr lang="lv-LV" altLang="lv-LV" b="0" baseline="0" dirty="0" smtClean="0"/>
              <a:t> </a:t>
            </a:r>
            <a:r>
              <a:rPr lang="lv-LV" altLang="lv-LV" b="0" dirty="0" smtClean="0"/>
              <a:t>fonds ir iespēja lauksaimniekiem atrast jaunus resursus zemes nomai</a:t>
            </a:r>
            <a:r>
              <a:rPr lang="lv-LV" altLang="lv-LV" b="0" baseline="0" dirty="0" smtClean="0"/>
              <a:t> – mūsu mājaslapā ir ērti aplūkojami īpašumi, kas pieejami nomai.</a:t>
            </a:r>
            <a:endParaRPr lang="lv-LV" altLang="lv-LV" b="0" dirty="0" smtClean="0"/>
          </a:p>
          <a:p>
            <a:endParaRPr lang="lv-LV" altLang="lv-LV" b="0" dirty="0" smtClean="0"/>
          </a:p>
          <a:p>
            <a:r>
              <a:rPr lang="lv-LV" altLang="lv-LV" b="0" baseline="0" dirty="0" smtClean="0"/>
              <a:t>Zemes fonds var būt risinājums arī situācijā</a:t>
            </a:r>
            <a:r>
              <a:rPr lang="lv-LV" altLang="lv-LV" b="0" dirty="0" smtClean="0"/>
              <a:t>, kad</a:t>
            </a:r>
            <a:r>
              <a:rPr lang="lv-LV" altLang="lv-LV" b="0" baseline="0" dirty="0" smtClean="0"/>
              <a:t> zemnieks zemi nomā, zemes īpašnieks nolemj to pārdot, taču pašam zemniekam nav iespēju to nopirkt. Tad pastāv iespēja, ka zemi nopērk fonds, un zemnieks šo zemi nomā un turpina izmantot.</a:t>
            </a:r>
            <a:endParaRPr lang="lv-LV" altLang="lv-LV" b="0" dirty="0" smtClean="0"/>
          </a:p>
          <a:p>
            <a:endParaRPr lang="lv-LV" altLang="lv-LV" b="1" dirty="0" smtClean="0"/>
          </a:p>
          <a:p>
            <a:r>
              <a:rPr lang="lv-LV" altLang="lv-LV" b="1" dirty="0" smtClean="0"/>
              <a:t>Vēl</a:t>
            </a:r>
            <a:r>
              <a:rPr lang="lv-LV" altLang="lv-LV" b="1" baseline="0" dirty="0" smtClean="0"/>
              <a:t> </a:t>
            </a:r>
            <a:r>
              <a:rPr lang="lv-LV" altLang="lv-LV" b="1" dirty="0" smtClean="0"/>
              <a:t>nav spēkā,</a:t>
            </a:r>
            <a:r>
              <a:rPr lang="lv-LV" altLang="lv-LV" b="1" baseline="0" dirty="0" smtClean="0"/>
              <a:t> bet kad būs reversā noma: </a:t>
            </a:r>
          </a:p>
          <a:p>
            <a:r>
              <a:rPr lang="lv-LV" altLang="lv-LV" b="0" baseline="0" dirty="0" smtClean="0"/>
              <a:t>ZF piedāvā arī zemes reverso nomu. Tā zemes īpašniekam ļauj stabilizēt savu naudas plūsmu. Pats zemnieks nodod zemi valsts īpašumā, un turpina to nomāt jeb saglabā garantētu iespēju to izmantot saimnieciskajā darbībā.</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11</a:t>
            </a:fld>
            <a:endParaRPr lang="lv-LV" altLang="lv-LV">
              <a:solidFill>
                <a:srgbClr val="000000"/>
              </a:solidFill>
            </a:endParaRPr>
          </a:p>
        </p:txBody>
      </p:sp>
    </p:spTree>
    <p:extLst>
      <p:ext uri="{BB962C8B-B14F-4D97-AF65-F5344CB8AC3E}">
        <p14:creationId xmlns:p14="http://schemas.microsoft.com/office/powerpoint/2010/main" val="183241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smtClean="0"/>
              <a:t>Runājot par iespējām – ALTUM piedāvā daudzas.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smtClean="0"/>
              <a:t>Salīdzinoši</a:t>
            </a:r>
            <a:r>
              <a:rPr lang="lv-LV" baseline="0" dirty="0" smtClean="0"/>
              <a:t> vienkāršiem ražošanas projektiem vai </a:t>
            </a:r>
            <a:r>
              <a:rPr lang="lv-LV" baseline="0" dirty="0" err="1" smtClean="0"/>
              <a:t>lifestyle</a:t>
            </a:r>
            <a:r>
              <a:rPr lang="lv-LV" baseline="0" dirty="0" smtClean="0"/>
              <a:t> uzņēmumiem noderēs mūsu populārākā iespēja – Starta programma vai arī mikrokredīts.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aseline="0" dirty="0" smtClean="0"/>
              <a:t>Tehnoloģiju vai citas nozares augsta potenciāla uzņēmumiem jeb </a:t>
            </a:r>
            <a:r>
              <a:rPr lang="lv-LV" baseline="0" dirty="0" err="1" smtClean="0"/>
              <a:t>start</a:t>
            </a:r>
            <a:r>
              <a:rPr lang="lv-LV" baseline="0" dirty="0" smtClean="0"/>
              <a:t> </a:t>
            </a:r>
            <a:r>
              <a:rPr lang="lv-LV" baseline="0" dirty="0" err="1" smtClean="0"/>
              <a:t>upiem</a:t>
            </a:r>
            <a:r>
              <a:rPr lang="lv-LV" baseline="0" dirty="0" smtClean="0"/>
              <a:t> tūlīt būs ļoti plašs piedāvājums – no akcelerācijas līdz pat visiem nākamajiem riska kapitāla finansējuma veidiem.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aseline="0" dirty="0" smtClean="0"/>
              <a:t>Vēl šī gada laikā sāksim kādu specifisku programmu, kas noderēs tiem uzņēmumiem, kas plāno attīstīties sociālās uzņēmējdarbības jomā.</a:t>
            </a:r>
            <a:endParaRPr lang="en-GB" dirty="0"/>
          </a:p>
        </p:txBody>
      </p:sp>
      <p:sp>
        <p:nvSpPr>
          <p:cNvPr id="4" name="Slide Number Placeholder 3"/>
          <p:cNvSpPr>
            <a:spLocks noGrp="1"/>
          </p:cNvSpPr>
          <p:nvPr>
            <p:ph type="sldNum" sz="quarter" idx="10"/>
          </p:nvPr>
        </p:nvSpPr>
        <p:spPr/>
        <p:txBody>
          <a:bodyPr/>
          <a:lstStyle/>
          <a:p>
            <a:fld id="{73E5BF78-AB8C-4BBA-B678-246B4BF227FB}" type="slidenum">
              <a:rPr lang="lv-LV" smtClean="0"/>
              <a:t>12</a:t>
            </a:fld>
            <a:endParaRPr lang="lv-LV"/>
          </a:p>
        </p:txBody>
      </p:sp>
    </p:spTree>
    <p:extLst>
      <p:ext uri="{BB962C8B-B14F-4D97-AF65-F5344CB8AC3E}">
        <p14:creationId xmlns:p14="http://schemas.microsoft.com/office/powerpoint/2010/main" val="201726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lv-LV" dirty="0" smtClean="0"/>
              <a:t>Pavisam īsi par populārāko no iespējām – </a:t>
            </a:r>
            <a:r>
              <a:rPr lang="lv-LV" b="1" dirty="0" smtClean="0"/>
              <a:t>Starta programmu</a:t>
            </a:r>
          </a:p>
          <a:p>
            <a:endParaRPr lang="lv-LV" dirty="0" smtClean="0"/>
          </a:p>
          <a:p>
            <a:r>
              <a:rPr lang="lv-LV" dirty="0" smtClean="0"/>
              <a:t>Tās bonusi ir šādi:</a:t>
            </a:r>
          </a:p>
          <a:p>
            <a:pPr marL="228600" indent="-228600">
              <a:buFont typeface="+mj-lt"/>
              <a:buAutoNum type="arabicParenR"/>
            </a:pPr>
            <a:r>
              <a:rPr lang="lv-LV" dirty="0" smtClean="0"/>
              <a:t>pirmkārt, </a:t>
            </a:r>
            <a:r>
              <a:rPr lang="lv-LV" b="1" dirty="0" smtClean="0"/>
              <a:t>vispār saņemt </a:t>
            </a:r>
            <a:r>
              <a:rPr lang="lv-LV" dirty="0" smtClean="0"/>
              <a:t>finansējumu, ja jums vēl nekas nav sācies, nav ko parādīt. Ne produkts, ne pirmie darījumi, ne pirmie finanšu rādītāji</a:t>
            </a:r>
          </a:p>
          <a:p>
            <a:pPr marL="228600" indent="-228600">
              <a:buFont typeface="+mj-lt"/>
              <a:buAutoNum type="arabicParenR"/>
            </a:pPr>
            <a:r>
              <a:rPr lang="lv-LV" b="0" dirty="0" smtClean="0"/>
              <a:t>Zemākas</a:t>
            </a:r>
            <a:r>
              <a:rPr lang="lv-LV" b="1" dirty="0" smtClean="0"/>
              <a:t> līdzdalības</a:t>
            </a:r>
            <a:r>
              <a:rPr lang="lv-LV" b="1" baseline="0" dirty="0" smtClean="0"/>
              <a:t> </a:t>
            </a:r>
            <a:r>
              <a:rPr lang="lv-LV" dirty="0" smtClean="0"/>
              <a:t>prasības – līdz</a:t>
            </a:r>
            <a:r>
              <a:rPr lang="lv-LV" baseline="0" dirty="0" smtClean="0"/>
              <a:t> 7 tūkstošiem nav vispār, virs – </a:t>
            </a:r>
            <a:r>
              <a:rPr lang="lv-LV" dirty="0" smtClean="0"/>
              <a:t>10% pašu</a:t>
            </a:r>
            <a:r>
              <a:rPr lang="lv-LV" baseline="0" dirty="0" smtClean="0"/>
              <a:t> kapitāla;</a:t>
            </a:r>
          </a:p>
          <a:p>
            <a:pPr marL="228600" indent="-228600">
              <a:buFont typeface="+mj-lt"/>
              <a:buAutoNum type="arabicParenR"/>
            </a:pPr>
            <a:r>
              <a:rPr lang="lv-LV" baseline="0" dirty="0" smtClean="0"/>
              <a:t>Zemākas </a:t>
            </a:r>
            <a:r>
              <a:rPr lang="lv-LV" b="1" baseline="0" dirty="0" smtClean="0"/>
              <a:t>nodrošinājuma</a:t>
            </a:r>
            <a:r>
              <a:rPr lang="lv-LV" baseline="0" dirty="0" smtClean="0"/>
              <a:t> prasības – 25 tūkstošiem par ķīlu kalpos tas, ko būsiet iegādājušies, papildu ķīla būs nepieciešama tikai lielākiem aizdevumiem. Starp citu – vidējais aizdevums ir 18.5 tūkstoši eiro.</a:t>
            </a:r>
          </a:p>
          <a:p>
            <a:pPr marL="228600" indent="-228600">
              <a:buFont typeface="+mj-lt"/>
              <a:buAutoNum type="arabicParenR"/>
            </a:pPr>
            <a:r>
              <a:rPr lang="lv-LV" baseline="0" dirty="0" smtClean="0"/>
              <a:t>Varēsiet saņemt finansējumu </a:t>
            </a:r>
            <a:r>
              <a:rPr lang="lv-LV" b="0" baseline="0" dirty="0" smtClean="0"/>
              <a:t>līdz pat </a:t>
            </a:r>
            <a:r>
              <a:rPr lang="lv-LV" b="1" baseline="0" dirty="0" smtClean="0"/>
              <a:t>150 tūkstošiem </a:t>
            </a:r>
            <a:r>
              <a:rPr lang="lv-LV" b="0" baseline="0" dirty="0" smtClean="0"/>
              <a:t>eiro</a:t>
            </a:r>
            <a:r>
              <a:rPr lang="lv-LV" b="1" baseline="0" dirty="0" smtClean="0"/>
              <a:t>.</a:t>
            </a:r>
            <a:endParaRPr lang="lv-LV" b="1"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arenR"/>
              <a:tabLst/>
              <a:defRPr/>
            </a:pPr>
            <a:r>
              <a:rPr lang="lv-LV" baseline="0" dirty="0" smtClean="0"/>
              <a:t>Atmaksas grafiku varēsim </a:t>
            </a:r>
            <a:r>
              <a:rPr lang="lv-LV" b="1" baseline="0" dirty="0" smtClean="0"/>
              <a:t>pielāgot </a:t>
            </a:r>
            <a:r>
              <a:rPr lang="lv-LV" b="0" baseline="0" dirty="0" smtClean="0"/>
              <a:t>Jūsu plānotajai naudas plūsmai</a:t>
            </a:r>
            <a:r>
              <a:rPr lang="lv-LV" baseline="0" dirty="0" smtClean="0"/>
              <a:t>.</a:t>
            </a:r>
            <a:endParaRPr lang="en-AU" dirty="0" smtClean="0"/>
          </a:p>
          <a:p>
            <a:pPr marL="228600" indent="-228600">
              <a:buFont typeface="+mj-lt"/>
              <a:buAutoNum type="arabicParenR"/>
            </a:pPr>
            <a:r>
              <a:rPr lang="lv-LV" b="0" dirty="0" smtClean="0"/>
              <a:t>Un protams – </a:t>
            </a:r>
            <a:r>
              <a:rPr lang="lv-LV" b="1" dirty="0" smtClean="0"/>
              <a:t>konsultācijas</a:t>
            </a:r>
            <a:r>
              <a:rPr lang="lv-LV" b="0" dirty="0" smtClean="0"/>
              <a:t>, jo īpaši</a:t>
            </a:r>
            <a:r>
              <a:rPr lang="lv-LV" b="0" baseline="0" dirty="0" smtClean="0"/>
              <a:t> biznesa plāna sagatavošanā un naudas plūsmas plānošanai.</a:t>
            </a:r>
          </a:p>
        </p:txBody>
      </p:sp>
      <p:sp>
        <p:nvSpPr>
          <p:cNvPr id="4" name="Slide Number Placeholder 3"/>
          <p:cNvSpPr>
            <a:spLocks noGrp="1"/>
          </p:cNvSpPr>
          <p:nvPr>
            <p:ph type="sldNum" sz="quarter" idx="10"/>
          </p:nvPr>
        </p:nvSpPr>
        <p:spPr/>
        <p:txBody>
          <a:bodyPr/>
          <a:lstStyle/>
          <a:p>
            <a:fld id="{033D8676-0D16-4093-BFCA-3762C8E8B7DA}" type="slidenum">
              <a:rPr lang="lv-LV" smtClean="0"/>
              <a:pPr/>
              <a:t>13</a:t>
            </a:fld>
            <a:endParaRPr lang="lv-LV"/>
          </a:p>
        </p:txBody>
      </p:sp>
    </p:spTree>
    <p:extLst>
      <p:ext uri="{BB962C8B-B14F-4D97-AF65-F5344CB8AC3E}">
        <p14:creationId xmlns:p14="http://schemas.microsoft.com/office/powerpoint/2010/main" val="58212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b="0" dirty="0" smtClean="0"/>
              <a:t>Redzams, ka visbiežāk lauksaimnieki valsts atbalstu izmanto attīstībai – investīcijām,</a:t>
            </a:r>
            <a:r>
              <a:rPr lang="lv-LV" altLang="lv-LV" b="0" baseline="0" dirty="0" smtClean="0"/>
              <a:t> paplašināšanai.</a:t>
            </a:r>
          </a:p>
          <a:p>
            <a:r>
              <a:rPr lang="lv-LV" altLang="lv-LV" b="0" dirty="0" smtClean="0"/>
              <a:t>Priecē, ka atbalsts ir izmantots arī jaunas lauksaimnieciskās uzņēmējdarbības uzsākšanai.</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14</a:t>
            </a:fld>
            <a:endParaRPr lang="lv-LV" altLang="lv-LV">
              <a:solidFill>
                <a:srgbClr val="000000"/>
              </a:solidFill>
            </a:endParaRPr>
          </a:p>
        </p:txBody>
      </p:sp>
    </p:spTree>
    <p:extLst>
      <p:ext uri="{BB962C8B-B14F-4D97-AF65-F5344CB8AC3E}">
        <p14:creationId xmlns:p14="http://schemas.microsoft.com/office/powerpoint/2010/main" val="155759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Noteikti</a:t>
            </a:r>
            <a:r>
              <a:rPr lang="lv-LV" baseline="0" dirty="0" smtClean="0"/>
              <a:t> nāciet uz sarunu ar mūsu konsultantiem, jo tieši mūsu pieredze ļauj saprast jūsu vajadzības un piemeklēt īsto finansējumu. </a:t>
            </a:r>
          </a:p>
          <a:p>
            <a:r>
              <a:rPr lang="lv-LV" baseline="0" dirty="0" smtClean="0"/>
              <a:t>Esam visā Latvijā, pēc iespējas tuvāk jums.</a:t>
            </a:r>
            <a:endParaRPr lang="lv-LV" dirty="0"/>
          </a:p>
        </p:txBody>
      </p:sp>
      <p:sp>
        <p:nvSpPr>
          <p:cNvPr id="4" name="Slide Number Placeholder 3"/>
          <p:cNvSpPr>
            <a:spLocks noGrp="1"/>
          </p:cNvSpPr>
          <p:nvPr>
            <p:ph type="sldNum" sz="quarter" idx="10"/>
          </p:nvPr>
        </p:nvSpPr>
        <p:spPr/>
        <p:txBody>
          <a:bodyPr/>
          <a:lstStyle/>
          <a:p>
            <a:fld id="{033D8676-0D16-4093-BFCA-3762C8E8B7DA}" type="slidenum">
              <a:rPr lang="lv-LV" smtClean="0">
                <a:solidFill>
                  <a:prstClr val="black"/>
                </a:solidFill>
              </a:rPr>
              <a:pPr/>
              <a:t>15</a:t>
            </a:fld>
            <a:endParaRPr lang="lv-LV">
              <a:solidFill>
                <a:prstClr val="black"/>
              </a:solidFill>
            </a:endParaRPr>
          </a:p>
        </p:txBody>
      </p:sp>
    </p:spTree>
    <p:extLst>
      <p:ext uri="{BB962C8B-B14F-4D97-AF65-F5344CB8AC3E}">
        <p14:creationId xmlns:p14="http://schemas.microsoft.com/office/powerpoint/2010/main" val="268165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48C5FF1-74C2-48EC-B095-F87C68D13C0C}" type="slidenum">
              <a:rPr lang="lv-LV" smtClean="0"/>
              <a:t>16</a:t>
            </a:fld>
            <a:endParaRPr lang="lv-LV"/>
          </a:p>
        </p:txBody>
      </p:sp>
    </p:spTree>
    <p:extLst>
      <p:ext uri="{BB962C8B-B14F-4D97-AF65-F5344CB8AC3E}">
        <p14:creationId xmlns:p14="http://schemas.microsoft.com/office/powerpoint/2010/main" val="320594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base" hangingPunct="1">
              <a:spcBef>
                <a:spcPct val="0"/>
              </a:spcBef>
              <a:spcAft>
                <a:spcPts val="1800"/>
              </a:spcAft>
              <a:buFont typeface="Arial" pitchFamily="34" charset="0"/>
              <a:buNone/>
              <a:defRPr/>
            </a:pPr>
            <a:r>
              <a:rPr lang="lv-LV" altLang="lv-LV" sz="1200" b="0" dirty="0" smtClean="0">
                <a:solidFill>
                  <a:srgbClr val="00467F"/>
                </a:solidFill>
                <a:latin typeface="Century Gothic" panose="020B0502020202020204" pitchFamily="34" charset="0"/>
                <a:cs typeface="Arial" pitchFamily="34" charset="0"/>
              </a:rPr>
              <a:t>ALTUM ir valsts veidots uzņēmums, kas palīdz uzņēmējiem</a:t>
            </a:r>
            <a:r>
              <a:rPr lang="lv-LV" altLang="lv-LV" sz="1200" b="0" baseline="0" dirty="0" smtClean="0">
                <a:solidFill>
                  <a:srgbClr val="00467F"/>
                </a:solidFill>
                <a:latin typeface="Century Gothic" panose="020B0502020202020204" pitchFamily="34" charset="0"/>
                <a:cs typeface="Arial" pitchFamily="34" charset="0"/>
              </a:rPr>
              <a:t> brīdī, kad komercbanku finansējums nav pietiekoši pieejams.</a:t>
            </a:r>
          </a:p>
          <a:p>
            <a:pPr algn="l" eaLnBrk="1" fontAlgn="base" hangingPunct="1">
              <a:spcBef>
                <a:spcPct val="0"/>
              </a:spcBef>
              <a:spcAft>
                <a:spcPts val="1800"/>
              </a:spcAft>
              <a:buFont typeface="Arial" pitchFamily="34" charset="0"/>
              <a:buNone/>
              <a:defRPr/>
            </a:pPr>
            <a:r>
              <a:rPr lang="lv-LV" altLang="lv-LV" sz="1200" b="0" baseline="0" dirty="0" smtClean="0">
                <a:solidFill>
                  <a:srgbClr val="00467F"/>
                </a:solidFill>
                <a:latin typeface="Century Gothic" panose="020B0502020202020204" pitchFamily="34" charset="0"/>
                <a:cs typeface="Arial" pitchFamily="34" charset="0"/>
              </a:rPr>
              <a:t>Citiem vārdiem – mēs papildinām finanšu tirgu ar valsts veidotiem finanšu instrumentiem.</a:t>
            </a:r>
            <a:endParaRPr lang="lv-LV" altLang="lv-LV" sz="1200" b="0" dirty="0" smtClean="0">
              <a:solidFill>
                <a:srgbClr val="00467F"/>
              </a:solidFill>
              <a:latin typeface="Century Gothic" panose="020B0502020202020204" pitchFamily="34" charset="0"/>
              <a:cs typeface="Arial" pitchFamily="34" charset="0"/>
            </a:endParaRPr>
          </a:p>
          <a:p>
            <a:pPr algn="l" eaLnBrk="1" fontAlgn="base" hangingPunct="1">
              <a:spcBef>
                <a:spcPct val="0"/>
              </a:spcBef>
              <a:spcAft>
                <a:spcPts val="1800"/>
              </a:spcAft>
              <a:buFont typeface="Arial" pitchFamily="34" charset="0"/>
              <a:buNone/>
              <a:defRPr/>
            </a:pPr>
            <a:endParaRPr lang="lv-LV" altLang="lv-LV" sz="1200" b="0" dirty="0" smtClean="0">
              <a:solidFill>
                <a:srgbClr val="00467F"/>
              </a:solidFill>
              <a:cs typeface="Arial" pitchFamily="34" charset="0"/>
            </a:endParaRPr>
          </a:p>
        </p:txBody>
      </p:sp>
      <p:sp>
        <p:nvSpPr>
          <p:cNvPr id="4" name="Slide Number Placeholder 3"/>
          <p:cNvSpPr>
            <a:spLocks noGrp="1"/>
          </p:cNvSpPr>
          <p:nvPr>
            <p:ph type="sldNum" sz="quarter" idx="10"/>
          </p:nvPr>
        </p:nvSpPr>
        <p:spPr/>
        <p:txBody>
          <a:bodyPr/>
          <a:lstStyle/>
          <a:p>
            <a:fld id="{033D8676-0D16-4093-BFCA-3762C8E8B7DA}" type="slidenum">
              <a:rPr lang="lv-LV" smtClean="0">
                <a:solidFill>
                  <a:prstClr val="black"/>
                </a:solidFill>
              </a:rPr>
              <a:pPr/>
              <a:t>2</a:t>
            </a:fld>
            <a:endParaRPr lang="lv-LV">
              <a:solidFill>
                <a:prstClr val="black"/>
              </a:solidFill>
            </a:endParaRPr>
          </a:p>
        </p:txBody>
      </p:sp>
    </p:spTree>
    <p:extLst>
      <p:ext uri="{BB962C8B-B14F-4D97-AF65-F5344CB8AC3E}">
        <p14:creationId xmlns:p14="http://schemas.microsoft.com/office/powerpoint/2010/main" val="401697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Nozari mēs</a:t>
            </a:r>
            <a:r>
              <a:rPr lang="lv-LV" altLang="lv-LV" baseline="0" dirty="0" smtClean="0"/>
              <a:t> p</a:t>
            </a:r>
            <a:r>
              <a:rPr lang="lv-LV" altLang="lv-LV" dirty="0" smtClean="0"/>
              <a:t>azīstam ļoti sen</a:t>
            </a:r>
            <a:r>
              <a:rPr lang="lv-LV" altLang="lv-LV" baseline="0" dirty="0" smtClean="0"/>
              <a:t> un ļoti </a:t>
            </a:r>
            <a:r>
              <a:rPr lang="lv-LV" altLang="lv-LV" baseline="0" smtClean="0"/>
              <a:t>labi, ļoti </a:t>
            </a:r>
            <a:r>
              <a:rPr lang="lv-LV" altLang="lv-LV" baseline="0" dirty="0" smtClean="0"/>
              <a:t>aktīvi sadarbojamies.</a:t>
            </a:r>
          </a:p>
          <a:p>
            <a:r>
              <a:rPr lang="lv-LV" altLang="lv-LV" baseline="0" dirty="0" smtClean="0"/>
              <a:t>Gadu gaitā esam finansējuši tūkstošiem projektu, no uzsācējiem un individuāliem uzņēmējiem līdz pat lielajām saimniecībām.</a:t>
            </a:r>
          </a:p>
          <a:p>
            <a:r>
              <a:rPr lang="lv-LV" altLang="lv-LV" baseline="0" dirty="0" smtClean="0"/>
              <a:t>Labi saprotam lauksaimniecības biznesa specifiku, sezonalitāti, un ņemam to vērā piešķirot finansējumu.</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3</a:t>
            </a:fld>
            <a:endParaRPr lang="lv-LV" altLang="lv-LV">
              <a:solidFill>
                <a:srgbClr val="000000"/>
              </a:solidFill>
            </a:endParaRPr>
          </a:p>
        </p:txBody>
      </p:sp>
    </p:spTree>
    <p:extLst>
      <p:ext uri="{BB962C8B-B14F-4D97-AF65-F5344CB8AC3E}">
        <p14:creationId xmlns:p14="http://schemas.microsoft.com/office/powerpoint/2010/main" val="326392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Ko nozīmē</a:t>
            </a:r>
            <a:r>
              <a:rPr lang="lv-LV" altLang="lv-LV" baseline="0" dirty="0" smtClean="0"/>
              <a:t> mūsu papildinošā loma un kurā brīdī tā kļūst aktuāla?</a:t>
            </a:r>
            <a:r>
              <a:rPr lang="lv-LV" altLang="lv-LV" b="1" dirty="0" smtClean="0"/>
              <a:t> </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4</a:t>
            </a:fld>
            <a:endParaRPr lang="lv-LV" altLang="lv-LV">
              <a:solidFill>
                <a:srgbClr val="000000"/>
              </a:solidFill>
            </a:endParaRPr>
          </a:p>
        </p:txBody>
      </p:sp>
    </p:spTree>
    <p:extLst>
      <p:ext uri="{BB962C8B-B14F-4D97-AF65-F5344CB8AC3E}">
        <p14:creationId xmlns:p14="http://schemas.microsoft.com/office/powerpoint/2010/main" val="174732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b="0" dirty="0" smtClean="0"/>
              <a:t>Kas tad lauksaimniekiem vajadzīgs? </a:t>
            </a:r>
          </a:p>
          <a:p>
            <a:r>
              <a:rPr lang="lv-LV" altLang="lv-LV" b="0" dirty="0" smtClean="0"/>
              <a:t>Viens no</a:t>
            </a:r>
            <a:r>
              <a:rPr lang="lv-LV" altLang="lv-LV" b="0" baseline="0" dirty="0" smtClean="0"/>
              <a:t> ikdienas </a:t>
            </a:r>
            <a:r>
              <a:rPr lang="lv-LV" altLang="lv-LV" b="0" i="0" baseline="0" dirty="0" smtClean="0"/>
              <a:t>izaicinājumiem – kā nodrošināt līdzekļus ražošanai. Apgrozāmie līdzekļi.</a:t>
            </a:r>
          </a:p>
          <a:p>
            <a:r>
              <a:rPr lang="lv-LV" altLang="lv-LV" b="0" i="0" baseline="0" dirty="0" smtClean="0"/>
              <a:t>Sēklas, mēslojums, augu aizsardzības līdzekļi, degviela, lopbarība, algas, remonti, pakalpojumi  </a:t>
            </a:r>
          </a:p>
          <a:p>
            <a:r>
              <a:rPr lang="lv-LV" altLang="lv-LV" b="0" i="0" baseline="0" dirty="0" smtClean="0"/>
              <a:t>Iespējas ir vairākas, jautājums – kura saimniecībai </a:t>
            </a:r>
            <a:r>
              <a:rPr lang="lv-LV" altLang="lv-LV" b="0" i="0" strike="noStrike" baseline="0" dirty="0" smtClean="0"/>
              <a:t>piemērotāka</a:t>
            </a:r>
            <a:r>
              <a:rPr lang="lv-LV" altLang="lv-LV" b="0" i="0" baseline="0" dirty="0" smtClean="0"/>
              <a:t>? Prakse rāda, ka aktīvi tiek izmantoti  visi 3 finansējuma veidi.</a:t>
            </a:r>
          </a:p>
          <a:p>
            <a:endParaRPr lang="lv-LV" altLang="lv-LV" b="0" i="0" baseline="0" dirty="0" smtClean="0"/>
          </a:p>
          <a:p>
            <a:r>
              <a:rPr lang="lv-LV" altLang="lv-LV" b="0" i="0" baseline="0" dirty="0" smtClean="0"/>
              <a:t>(Īsi par katru:</a:t>
            </a:r>
          </a:p>
          <a:p>
            <a:r>
              <a:rPr lang="lv-LV" altLang="lv-LV" b="0" i="0" baseline="0" dirty="0" smtClean="0"/>
              <a:t>Pašu līdzekļi – vienkārši, bet ne vienmēr pieejami vajadzīgajā apmērā</a:t>
            </a:r>
          </a:p>
          <a:p>
            <a:r>
              <a:rPr lang="lv-LV" altLang="lv-LV" b="0" i="0" baseline="0" dirty="0" smtClean="0"/>
              <a:t>Partneri – ērti, bet ne vienmēr izdevīgākie nosacījumi</a:t>
            </a:r>
          </a:p>
          <a:p>
            <a:r>
              <a:rPr lang="lv-LV" altLang="lv-LV" b="0" i="0" baseline="0" dirty="0" smtClean="0"/>
              <a:t>Aizdevums – nav saistības ar piegādātājiem, zemāki %)</a:t>
            </a:r>
            <a:endParaRPr lang="lv-LV" altLang="lv-LV" b="0" i="0"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5</a:t>
            </a:fld>
            <a:endParaRPr lang="lv-LV" altLang="lv-LV">
              <a:solidFill>
                <a:srgbClr val="000000"/>
              </a:solidFill>
            </a:endParaRPr>
          </a:p>
        </p:txBody>
      </p:sp>
    </p:spTree>
    <p:extLst>
      <p:ext uri="{BB962C8B-B14F-4D97-AF65-F5344CB8AC3E}">
        <p14:creationId xmlns:p14="http://schemas.microsoft.com/office/powerpoint/2010/main" val="227484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b="0" i="0" baseline="0" dirty="0" smtClean="0"/>
              <a:t>Aizdevumi tiek  piešķirti ražošanas cikla nodrošināšanai un lauksaimniecībai tas tradicionāli ir viens gads. </a:t>
            </a:r>
          </a:p>
          <a:p>
            <a:r>
              <a:rPr lang="lv-LV" altLang="lv-LV" b="0" i="0" baseline="0" dirty="0" smtClean="0"/>
              <a:t>Taču ir specifiski izņēmumi, kuros tad ir iespēja izmantot garāku atmaksas termiņu, ko piedāvājam mēs.</a:t>
            </a:r>
          </a:p>
          <a:p>
            <a:r>
              <a:rPr lang="lv-LV" altLang="lv-LV" dirty="0" smtClean="0"/>
              <a:t>Noderīgi gadījumos, kad ilgāks</a:t>
            </a:r>
            <a:r>
              <a:rPr lang="lv-LV" altLang="lv-LV" baseline="0" dirty="0" smtClean="0"/>
              <a:t> ražošanas cikls – nobarojamo gaļas liellopu audzētājiem, atsevišķās augļkopības nozarēs </a:t>
            </a:r>
            <a:r>
              <a:rPr lang="lv-LV" altLang="lv-LV" baseline="0" dirty="0" err="1" smtClean="0"/>
              <a:t>utml</a:t>
            </a:r>
            <a:r>
              <a:rPr lang="lv-LV" altLang="lv-LV" baseline="0" dirty="0" smtClean="0"/>
              <a:t>.</a:t>
            </a:r>
          </a:p>
          <a:p>
            <a:endParaRPr lang="lv-LV" altLang="lv-LV"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6</a:t>
            </a:fld>
            <a:endParaRPr lang="lv-LV" altLang="lv-LV">
              <a:solidFill>
                <a:srgbClr val="000000"/>
              </a:solidFill>
            </a:endParaRPr>
          </a:p>
        </p:txBody>
      </p:sp>
    </p:spTree>
    <p:extLst>
      <p:ext uri="{BB962C8B-B14F-4D97-AF65-F5344CB8AC3E}">
        <p14:creationId xmlns:p14="http://schemas.microsoft.com/office/powerpoint/2010/main" val="53598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Tehnikas iegāde</a:t>
            </a:r>
            <a:r>
              <a:rPr lang="lv-LV" altLang="lv-LV" baseline="0" dirty="0" smtClean="0"/>
              <a:t>i viens no populārākajiem risinājumiem ir MVU aizdevums. </a:t>
            </a:r>
            <a:r>
              <a:rPr lang="lv-LV" altLang="lv-LV" dirty="0" smtClean="0"/>
              <a:t>Tas pamatā tiek izmantots investīcijām –</a:t>
            </a:r>
            <a:r>
              <a:rPr lang="lv-LV" altLang="lv-LV" baseline="0" dirty="0" smtClean="0"/>
              <a:t> </a:t>
            </a:r>
            <a:r>
              <a:rPr lang="lv-LV" altLang="lv-LV" dirty="0" smtClean="0"/>
              <a:t>būvniecībai/NĪ iegādei</a:t>
            </a:r>
            <a:r>
              <a:rPr lang="lv-LV" altLang="lv-LV" baseline="0" dirty="0" smtClean="0"/>
              <a:t> </a:t>
            </a:r>
            <a:r>
              <a:rPr lang="lv-LV" altLang="lv-LV" b="0" baseline="0" dirty="0" smtClean="0"/>
              <a:t>un tehnikas iegādei.</a:t>
            </a:r>
            <a:endParaRPr lang="lv-LV" altLang="lv-LV" b="0" i="1" dirty="0" smtClean="0"/>
          </a:p>
          <a:p>
            <a:endParaRPr lang="lv-LV" altLang="lv-LV" dirty="0" smtClean="0"/>
          </a:p>
          <a:p>
            <a:r>
              <a:rPr lang="lv-LV" altLang="lv-LV" dirty="0" smtClean="0"/>
              <a:t>Aizdevuma termiņš līdz 15 gadiem. </a:t>
            </a:r>
            <a:r>
              <a:rPr lang="lv-LV" altLang="lv-LV" b="0" i="0" dirty="0" smtClean="0"/>
              <a:t>Atkarīgs no objekta lietderīgā kalpošanas laika, </a:t>
            </a:r>
            <a:r>
              <a:rPr lang="lv-LV" altLang="lv-LV" b="0" i="0" dirty="0" err="1" smtClean="0"/>
              <a:t>piem</a:t>
            </a:r>
            <a:r>
              <a:rPr lang="lv-LV" altLang="lv-LV" b="0" i="0" dirty="0" smtClean="0"/>
              <a:t>, jauna tehnika 5-7 gadi, lietotai 3-5 gadi, lauks ēkas - 15 gadi. </a:t>
            </a:r>
            <a:r>
              <a:rPr lang="lv-LV" altLang="lv-LV" b="0" i="0" baseline="0" dirty="0" smtClean="0"/>
              <a:t> </a:t>
            </a:r>
          </a:p>
          <a:p>
            <a:r>
              <a:rPr lang="lv-LV" altLang="lv-LV" dirty="0" smtClean="0"/>
              <a:t>Šie termiņi ir svarīgi mazāk</a:t>
            </a:r>
            <a:r>
              <a:rPr lang="lv-LV" altLang="lv-LV" baseline="0" dirty="0" smtClean="0"/>
              <a:t> intensīvas ražošanas saimniecībām, uzsācējiem, uzņēmumiem ar mazāku pašu kapitālu, lai mazinātu slodzi uz naudas plūsmu un būtu finansiāli stabilāki.</a:t>
            </a:r>
          </a:p>
          <a:p>
            <a:endParaRPr lang="lv-LV" altLang="lv-LV" baseline="0" dirty="0" smtClean="0"/>
          </a:p>
          <a:p>
            <a:r>
              <a:rPr lang="lv-LV" altLang="lv-LV" baseline="0" dirty="0" smtClean="0"/>
              <a:t>(PS Apgrozāmie šajā programmā tikai mājlopu iegādei, līdz 5 gadiem)</a:t>
            </a:r>
          </a:p>
          <a:p>
            <a:endParaRPr lang="lv-LV" altLang="lv-LV"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7</a:t>
            </a:fld>
            <a:endParaRPr lang="lv-LV" altLang="lv-LV">
              <a:solidFill>
                <a:srgbClr val="000000"/>
              </a:solidFill>
            </a:endParaRPr>
          </a:p>
        </p:txBody>
      </p:sp>
    </p:spTree>
    <p:extLst>
      <p:ext uri="{BB962C8B-B14F-4D97-AF65-F5344CB8AC3E}">
        <p14:creationId xmlns:p14="http://schemas.microsoft.com/office/powerpoint/2010/main" val="78351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b="0" i="0" dirty="0" smtClean="0"/>
              <a:t>Šī programma piedāvā nelielus, viegli noformējamus aizdevumus.</a:t>
            </a:r>
          </a:p>
          <a:p>
            <a:endParaRPr lang="lv-LV" altLang="lv-LV" b="0" i="0" dirty="0" smtClean="0"/>
          </a:p>
          <a:p>
            <a:r>
              <a:rPr lang="lv-LV" altLang="lv-LV" b="0" i="0" dirty="0" smtClean="0"/>
              <a:t>Parasti tos izmanto:</a:t>
            </a:r>
          </a:p>
          <a:p>
            <a:r>
              <a:rPr lang="lv-LV" altLang="lv-LV" b="0" i="0" dirty="0" smtClean="0"/>
              <a:t>Graudkopji</a:t>
            </a:r>
            <a:r>
              <a:rPr lang="lv-LV" altLang="lv-LV" b="0" i="0" baseline="0" dirty="0" smtClean="0"/>
              <a:t> – tehnikas, kombainu, kultivatoru, traktoru iegādei</a:t>
            </a:r>
          </a:p>
          <a:p>
            <a:r>
              <a:rPr lang="lv-LV" altLang="lv-LV" b="0" i="0" baseline="0" dirty="0" smtClean="0"/>
              <a:t>Dārzeņu audzētāji – siltumnīcu celtniecībai/remontam, tehnikai</a:t>
            </a:r>
          </a:p>
          <a:p>
            <a:r>
              <a:rPr lang="lv-LV" altLang="lv-LV" b="0" i="0" baseline="0" dirty="0" smtClean="0"/>
              <a:t>Lopkopji – lopu iegādei, remontiem, traktoru iegādei</a:t>
            </a:r>
          </a:p>
          <a:p>
            <a:endParaRPr lang="lv-LV" altLang="lv-LV" b="0" i="0"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8</a:t>
            </a:fld>
            <a:endParaRPr lang="lv-LV" altLang="lv-LV">
              <a:solidFill>
                <a:srgbClr val="000000"/>
              </a:solidFill>
            </a:endParaRPr>
          </a:p>
        </p:txBody>
      </p:sp>
    </p:spTree>
    <p:extLst>
      <p:ext uri="{BB962C8B-B14F-4D97-AF65-F5344CB8AC3E}">
        <p14:creationId xmlns:p14="http://schemas.microsoft.com/office/powerpoint/2010/main" val="318462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Ja par MVU aizdevumiem</a:t>
            </a:r>
            <a:r>
              <a:rPr lang="lv-LV" altLang="lv-LV" baseline="0" dirty="0" smtClean="0"/>
              <a:t> jau minēju – klasisks aizdevuma produkts, tad garantijas</a:t>
            </a:r>
            <a:r>
              <a:rPr lang="lv-LV" altLang="lv-LV" dirty="0" smtClean="0"/>
              <a:t>,</a:t>
            </a:r>
            <a:r>
              <a:rPr lang="lv-LV" altLang="lv-LV" baseline="0" dirty="0" smtClean="0"/>
              <a:t> iespējams, ir mazāk zināmas</a:t>
            </a:r>
          </a:p>
          <a:p>
            <a:endParaRPr lang="lv-LV" altLang="lv-LV" baseline="0" dirty="0" smtClean="0"/>
          </a:p>
          <a:p>
            <a:r>
              <a:rPr lang="lv-LV" altLang="lv-LV" baseline="0" dirty="0" smtClean="0"/>
              <a:t>Taču tās ir ļoti noderīgs, lai saņemtu bankā nepieciešamo finansējumu investīciju projektu īstenošanai. Garantija kalpo kā nodrošinājums bankas aizdevumam.</a:t>
            </a:r>
          </a:p>
          <a:p>
            <a:r>
              <a:rPr lang="lv-LV" altLang="lv-LV" baseline="0" dirty="0" smtClean="0"/>
              <a:t>Ja banka saka, ka projekts tai šķiet pārāk riskants, tad ir vērts pajautāt bankai, vai ALTUM garantija būtu </a:t>
            </a:r>
            <a:r>
              <a:rPr lang="lv-LV" altLang="lv-LV" baseline="0" dirty="0" err="1" smtClean="0"/>
              <a:t>risnājums</a:t>
            </a:r>
            <a:r>
              <a:rPr lang="lv-LV" altLang="lv-LV" baseline="0" dirty="0" smtClean="0"/>
              <a:t>.</a:t>
            </a:r>
          </a:p>
          <a:p>
            <a:endParaRPr lang="lv-LV" altLang="lv-LV" baseline="0" dirty="0" smtClean="0"/>
          </a:p>
          <a:p>
            <a:r>
              <a:rPr lang="lv-LV" altLang="lv-LV" baseline="0" dirty="0" smtClean="0"/>
              <a:t>Lūk, pāris piemēri, kā valsts sniegtā garantija ļāvusi saimniecībām realizēt projektus.</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6760977-429C-4DE4-A30B-15063D29E648}" type="slidenum">
              <a:rPr lang="lv-LV" altLang="lv-LV">
                <a:solidFill>
                  <a:srgbClr val="000000"/>
                </a:solidFill>
              </a:rPr>
              <a:pPr eaLnBrk="1" hangingPunct="1">
                <a:spcBef>
                  <a:spcPct val="0"/>
                </a:spcBef>
              </a:pPr>
              <a:t>9</a:t>
            </a:fld>
            <a:endParaRPr lang="lv-LV" altLang="lv-LV">
              <a:solidFill>
                <a:srgbClr val="000000"/>
              </a:solidFill>
            </a:endParaRPr>
          </a:p>
        </p:txBody>
      </p:sp>
    </p:spTree>
    <p:extLst>
      <p:ext uri="{BB962C8B-B14F-4D97-AF65-F5344CB8AC3E}">
        <p14:creationId xmlns:p14="http://schemas.microsoft.com/office/powerpoint/2010/main" val="2511549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v-LV"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DF9649D7-4209-4313-A739-01876311E53A}" type="datetime1">
              <a:rPr lang="en-US" altLang="lv-LV"/>
              <a:pPr>
                <a:defRPr/>
              </a:pPr>
              <a:t>11/2/2017</a:t>
            </a:fld>
            <a:endParaRPr lang="en-US" altLang="lv-LV"/>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z="1000">
                <a:latin typeface="Century Gothic" pitchFamily="34" charset="0"/>
              </a:defRPr>
            </a:lvl1pPr>
          </a:lstStyle>
          <a:p>
            <a:pPr>
              <a:defRPr/>
            </a:pPr>
            <a:fld id="{34E22374-5D40-4BEF-8C21-164963C48C80}" type="slidenum">
              <a:rPr lang="en-US" altLang="lv-LV"/>
              <a:pPr>
                <a:defRPr/>
              </a:pPr>
              <a:t>‹#›</a:t>
            </a:fld>
            <a:endParaRPr lang="en-US" altLang="lv-LV"/>
          </a:p>
        </p:txBody>
      </p:sp>
    </p:spTree>
    <p:extLst>
      <p:ext uri="{BB962C8B-B14F-4D97-AF65-F5344CB8AC3E}">
        <p14:creationId xmlns:p14="http://schemas.microsoft.com/office/powerpoint/2010/main" val="384740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401703AC-2CE5-48B5-B5F8-1E379ECE45B5}" type="datetime1">
              <a:rPr lang="en-US" altLang="lv-LV"/>
              <a:pPr>
                <a:defRPr/>
              </a:pPr>
              <a:t>11/2/2017</a:t>
            </a:fld>
            <a:endParaRPr lang="en-US" altLang="lv-LV"/>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231DCDD-5F0C-4F85-86C7-360823C296FB}" type="slidenum">
              <a:rPr lang="en-US" altLang="lv-LV"/>
              <a:pPr>
                <a:defRPr/>
              </a:pPr>
              <a:t>‹#›</a:t>
            </a:fld>
            <a:endParaRPr lang="en-US" altLang="lv-LV"/>
          </a:p>
        </p:txBody>
      </p:sp>
    </p:spTree>
    <p:extLst>
      <p:ext uri="{BB962C8B-B14F-4D97-AF65-F5344CB8AC3E}">
        <p14:creationId xmlns:p14="http://schemas.microsoft.com/office/powerpoint/2010/main" val="2402972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Uzskaitījums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360000" indent="-360000" defTabSz="360000" fontAlgn="t">
              <a:lnSpc>
                <a:spcPct val="120000"/>
              </a:lnSpc>
              <a:spcBef>
                <a:spcPts val="1600"/>
              </a:spcBef>
              <a:buClr>
                <a:srgbClr val="005A92"/>
              </a:buClr>
              <a:buSzPct val="150000"/>
              <a:buFont typeface="Wingdings" charset="2"/>
              <a:buChar char="§"/>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2297729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XT 1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7886701"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0" y="1731342"/>
            <a:ext cx="7886701"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2822148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XT 2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1"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3"/>
          </p:nvPr>
        </p:nvSpPr>
        <p:spPr>
          <a:xfrm>
            <a:off x="4743448"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6" name="Text Placeholder 2"/>
          <p:cNvSpPr>
            <a:spLocks noGrp="1"/>
          </p:cNvSpPr>
          <p:nvPr>
            <p:ph type="body" sz="quarter" idx="14"/>
          </p:nvPr>
        </p:nvSpPr>
        <p:spPr>
          <a:xfrm>
            <a:off x="4743449"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3922118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aldi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3228975" y="3244850"/>
            <a:ext cx="2686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ヒラギノ角ゴ Pro W3"/>
                <a:cs typeface="ヒラギノ角ゴ Pro W3"/>
              </a:defRPr>
            </a:lvl1pPr>
            <a:lvl2pPr marL="742950" indent="-285750" eaLnBrk="0" hangingPunct="0">
              <a:defRPr>
                <a:solidFill>
                  <a:schemeClr val="tx1"/>
                </a:solidFill>
                <a:latin typeface="Calibri" pitchFamily="34" charset="0"/>
                <a:ea typeface="ヒラギノ角ゴ Pro W3"/>
                <a:cs typeface="ヒラギノ角ゴ Pro W3"/>
              </a:defRPr>
            </a:lvl2pPr>
            <a:lvl3pPr marL="1143000" indent="-228600" eaLnBrk="0" hangingPunct="0">
              <a:defRPr>
                <a:solidFill>
                  <a:schemeClr val="tx1"/>
                </a:solidFill>
                <a:latin typeface="Calibri" pitchFamily="34" charset="0"/>
                <a:ea typeface="ヒラギノ角ゴ Pro W3"/>
                <a:cs typeface="ヒラギノ角ゴ Pro W3"/>
              </a:defRPr>
            </a:lvl3pPr>
            <a:lvl4pPr marL="1600200" indent="-228600" eaLnBrk="0" hangingPunct="0">
              <a:defRPr>
                <a:solidFill>
                  <a:schemeClr val="tx1"/>
                </a:solidFill>
                <a:latin typeface="Calibri" pitchFamily="34" charset="0"/>
                <a:ea typeface="ヒラギノ角ゴ Pro W3"/>
                <a:cs typeface="ヒラギノ角ゴ Pro W3"/>
              </a:defRPr>
            </a:lvl4pPr>
            <a:lvl5pPr marL="2057400" indent="-228600" eaLnBrk="0" hangingPunct="0">
              <a:defRPr>
                <a:solidFill>
                  <a:schemeClr val="tx1"/>
                </a:solidFill>
                <a:latin typeface="Calibri"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9pPr>
          </a:lstStyle>
          <a:p>
            <a:pPr algn="ctr" defTabSz="457200" eaLnBrk="1" fontAlgn="base" hangingPunct="1">
              <a:spcBef>
                <a:spcPct val="0"/>
              </a:spcBef>
              <a:spcAft>
                <a:spcPct val="0"/>
              </a:spcAft>
              <a:defRPr/>
            </a:pPr>
            <a:r>
              <a:rPr lang="lv-LV" altLang="lv-LV" sz="3000" smtClean="0">
                <a:solidFill>
                  <a:srgbClr val="FFFFFF"/>
                </a:solidFill>
                <a:latin typeface="Century Gothic Bold" pitchFamily="34" charset="0"/>
              </a:rPr>
              <a:t>www.altum.lv</a:t>
            </a:r>
          </a:p>
        </p:txBody>
      </p:sp>
      <p:sp>
        <p:nvSpPr>
          <p:cNvPr id="4" name="Text Placeholder 2"/>
          <p:cNvSpPr>
            <a:spLocks noGrp="1"/>
          </p:cNvSpPr>
          <p:nvPr>
            <p:ph type="body" sz="quarter" idx="11"/>
          </p:nvPr>
        </p:nvSpPr>
        <p:spPr>
          <a:xfrm>
            <a:off x="2514600" y="4504460"/>
            <a:ext cx="4118845" cy="415498"/>
          </a:xfrm>
          <a:prstGeom prst="rect">
            <a:avLst/>
          </a:prstGeom>
        </p:spPr>
        <p:txBody>
          <a:bodyPr lIns="0" tIns="0" rIns="0" bIns="0" anchor="b" anchorCtr="0">
            <a:spAutoFit/>
          </a:bodyPr>
          <a:lstStyle>
            <a:lvl1pPr marL="0" indent="0" algn="ct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
        <p:nvSpPr>
          <p:cNvPr id="5" name="Text Placeholder 2"/>
          <p:cNvSpPr>
            <a:spLocks noGrp="1"/>
          </p:cNvSpPr>
          <p:nvPr>
            <p:ph type="body" sz="quarter" idx="10"/>
          </p:nvPr>
        </p:nvSpPr>
        <p:spPr>
          <a:xfrm>
            <a:off x="971045" y="1068388"/>
            <a:ext cx="7201912" cy="553998"/>
          </a:xfrm>
          <a:prstGeom prst="rect">
            <a:avLst/>
          </a:prstGeom>
        </p:spPr>
        <p:txBody>
          <a:bodyPr lIns="0" tIns="0" rIns="0" bIns="0">
            <a:spAutoFit/>
          </a:bodyPr>
          <a:lstStyle>
            <a:lvl1pPr marL="0" indent="0" algn="ctr">
              <a:lnSpc>
                <a:spcPct val="120000"/>
              </a:lnSpc>
              <a:buFontTx/>
              <a:buNone/>
              <a:defRPr sz="30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3422166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642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v-LV"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64AFCD9-6280-4CC6-B8D3-69A8CCBB66D8}" type="datetime1">
              <a:rPr lang="en-US" altLang="lv-LV" smtClean="0"/>
              <a:pPr>
                <a:defRPr/>
              </a:pPr>
              <a:t>11/2/2017</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000" baseline="0">
                <a:latin typeface="Century Gothic" pitchFamily="34" charset="0"/>
              </a:defRPr>
            </a:lvl1pPr>
          </a:lstStyle>
          <a:p>
            <a:pPr>
              <a:defRPr/>
            </a:pPr>
            <a:fld id="{609F0F2B-E90C-48CA-BB72-972A0CD5AC73}" type="slidenum">
              <a:rPr lang="en-US" altLang="lv-LV" smtClean="0"/>
              <a:pPr>
                <a:defRPr/>
              </a:pPr>
              <a:t>‹#›</a:t>
            </a:fld>
            <a:endParaRPr lang="en-US" altLang="lv-LV" dirty="0"/>
          </a:p>
        </p:txBody>
      </p:sp>
    </p:spTree>
    <p:extLst>
      <p:ext uri="{BB962C8B-B14F-4D97-AF65-F5344CB8AC3E}">
        <p14:creationId xmlns:p14="http://schemas.microsoft.com/office/powerpoint/2010/main" val="29230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idx="1"/>
          </p:nvPr>
        </p:nvSpPr>
        <p:spPr/>
        <p:txBody>
          <a:bodyPr/>
          <a:lstStyle/>
          <a:p>
            <a:pPr lvl="0"/>
            <a:r>
              <a:rPr lang="lv-LV" dirty="0" err="1" smtClean="0"/>
              <a:t>Click</a:t>
            </a:r>
            <a:r>
              <a:rPr lang="lv-LV" dirty="0" smtClean="0"/>
              <a:t> to </a:t>
            </a:r>
            <a:r>
              <a:rPr lang="lv-LV" dirty="0" err="1" smtClean="0"/>
              <a:t>edit</a:t>
            </a:r>
            <a:r>
              <a:rPr lang="lv-LV" dirty="0" smtClean="0"/>
              <a:t> </a:t>
            </a:r>
            <a:r>
              <a:rPr lang="lv-LV" dirty="0" err="1" smtClean="0"/>
              <a:t>Master</a:t>
            </a:r>
            <a:r>
              <a:rPr lang="lv-LV" dirty="0" smtClean="0"/>
              <a:t> </a:t>
            </a:r>
            <a:r>
              <a:rPr lang="lv-LV" dirty="0" err="1" smtClean="0"/>
              <a:t>text</a:t>
            </a:r>
            <a:r>
              <a:rPr lang="lv-LV" dirty="0" smtClean="0"/>
              <a:t> </a:t>
            </a:r>
            <a:r>
              <a:rPr lang="lv-LV" dirty="0" err="1" smtClean="0"/>
              <a:t>styles</a:t>
            </a:r>
            <a:endParaRPr lang="lv-LV" dirty="0" smtClean="0"/>
          </a:p>
          <a:p>
            <a:pPr lvl="1"/>
            <a:r>
              <a:rPr lang="lv-LV" dirty="0" err="1" smtClean="0"/>
              <a:t>Second</a:t>
            </a:r>
            <a:r>
              <a:rPr lang="lv-LV" dirty="0" smtClean="0"/>
              <a:t> </a:t>
            </a:r>
            <a:r>
              <a:rPr lang="lv-LV" dirty="0" err="1" smtClean="0"/>
              <a:t>level</a:t>
            </a:r>
            <a:endParaRPr lang="lv-LV" dirty="0" smtClean="0"/>
          </a:p>
          <a:p>
            <a:pPr lvl="2"/>
            <a:r>
              <a:rPr lang="lv-LV" dirty="0" err="1" smtClean="0"/>
              <a:t>Third</a:t>
            </a:r>
            <a:r>
              <a:rPr lang="lv-LV" dirty="0" smtClean="0"/>
              <a:t> </a:t>
            </a:r>
            <a:r>
              <a:rPr lang="lv-LV" dirty="0" err="1" smtClean="0"/>
              <a:t>level</a:t>
            </a:r>
            <a:endParaRPr lang="lv-LV" dirty="0" smtClean="0"/>
          </a:p>
          <a:p>
            <a:pPr lvl="3"/>
            <a:r>
              <a:rPr lang="lv-LV" dirty="0" err="1" smtClean="0"/>
              <a:t>Fourth</a:t>
            </a:r>
            <a:r>
              <a:rPr lang="lv-LV" dirty="0" smtClean="0"/>
              <a:t> </a:t>
            </a:r>
            <a:r>
              <a:rPr lang="lv-LV" dirty="0" err="1" smtClean="0"/>
              <a:t>level</a:t>
            </a:r>
            <a:endParaRPr lang="lv-LV" dirty="0" smtClean="0"/>
          </a:p>
          <a:p>
            <a:pPr lvl="4"/>
            <a:r>
              <a:rPr lang="lv-LV" dirty="0" err="1" smtClean="0"/>
              <a:t>Fifth</a:t>
            </a:r>
            <a:r>
              <a:rPr lang="lv-LV" dirty="0" smtClean="0"/>
              <a:t> </a:t>
            </a:r>
            <a:r>
              <a:rPr lang="lv-LV" dirty="0" err="1" smtClean="0"/>
              <a:t>level</a:t>
            </a:r>
            <a:endParaRPr lang="en-US" dirty="0"/>
          </a:p>
        </p:txBody>
      </p:sp>
      <p:sp>
        <p:nvSpPr>
          <p:cNvPr id="4" name="Date Placeholder 3"/>
          <p:cNvSpPr>
            <a:spLocks noGrp="1"/>
          </p:cNvSpPr>
          <p:nvPr>
            <p:ph type="dt" sz="half" idx="10"/>
          </p:nvPr>
        </p:nvSpPr>
        <p:spPr/>
        <p:txBody>
          <a:bodyPr/>
          <a:lstStyle>
            <a:lvl1pPr>
              <a:defRPr/>
            </a:lvl1pPr>
          </a:lstStyle>
          <a:p>
            <a:pPr>
              <a:defRPr/>
            </a:pPr>
            <a:fld id="{5AE24CBA-55D1-4FC3-9BE9-6D3628A15092}" type="datetime1">
              <a:rPr lang="en-US" altLang="lv-LV" smtClean="0"/>
              <a:pPr>
                <a:defRPr/>
              </a:pPr>
              <a:t>11/2/2017</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671D36-E721-4A03-B79D-5825C94E8B7F}" type="slidenum">
              <a:rPr lang="en-US" altLang="lv-LV"/>
              <a:pPr>
                <a:defRPr/>
              </a:pPr>
              <a:t>‹#›</a:t>
            </a:fld>
            <a:endParaRPr lang="en-US" altLang="lv-LV" dirty="0"/>
          </a:p>
        </p:txBody>
      </p:sp>
    </p:spTree>
    <p:extLst>
      <p:ext uri="{BB962C8B-B14F-4D97-AF65-F5344CB8AC3E}">
        <p14:creationId xmlns:p14="http://schemas.microsoft.com/office/powerpoint/2010/main" val="215294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v-LV"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2265A0-E353-4215-9A59-F3452DEA4ED1}" type="datetime1">
              <a:rPr lang="en-US" altLang="lv-LV" smtClean="0"/>
              <a:pPr>
                <a:defRPr/>
              </a:pPr>
              <a:t>11/2/2017</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1DCF25-7813-48A0-8687-17885F696D79}" type="slidenum">
              <a:rPr lang="en-US" altLang="lv-LV"/>
              <a:pPr>
                <a:defRPr/>
              </a:pPr>
              <a:t>‹#›</a:t>
            </a:fld>
            <a:endParaRPr lang="en-US" altLang="lv-LV"/>
          </a:p>
        </p:txBody>
      </p:sp>
    </p:spTree>
    <p:extLst>
      <p:ext uri="{BB962C8B-B14F-4D97-AF65-F5344CB8AC3E}">
        <p14:creationId xmlns:p14="http://schemas.microsoft.com/office/powerpoint/2010/main" val="29130898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DBED97-DA06-4ECA-8C26-D34513924E8F}" type="datetime1">
              <a:rPr lang="en-US" altLang="lv-LV" smtClean="0"/>
              <a:pPr>
                <a:defRPr/>
              </a:pPr>
              <a:t>11/2/2017</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4C1902-F74C-4E19-957D-52027A86E409}" type="slidenum">
              <a:rPr lang="en-US" altLang="lv-LV"/>
              <a:pPr>
                <a:defRPr/>
              </a:pPr>
              <a:t>‹#›</a:t>
            </a:fld>
            <a:endParaRPr lang="en-US" altLang="lv-LV"/>
          </a:p>
        </p:txBody>
      </p:sp>
    </p:spTree>
    <p:extLst>
      <p:ext uri="{BB962C8B-B14F-4D97-AF65-F5344CB8AC3E}">
        <p14:creationId xmlns:p14="http://schemas.microsoft.com/office/powerpoint/2010/main" val="2040275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0AA34C-25E1-405B-A1B0-DEB1DE77FD95}" type="datetime1">
              <a:rPr lang="en-US" altLang="lv-LV" smtClean="0"/>
              <a:pPr>
                <a:defRPr/>
              </a:pPr>
              <a:t>11/2/2017</a:t>
            </a:fld>
            <a:endParaRPr lang="en-US" altLang="lv-LV"/>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C5A4651-960D-45AB-9A94-A929F90BA924}" type="slidenum">
              <a:rPr lang="en-US" altLang="lv-LV"/>
              <a:pPr>
                <a:defRPr/>
              </a:pPr>
              <a:t>‹#›</a:t>
            </a:fld>
            <a:endParaRPr lang="en-US" altLang="lv-LV"/>
          </a:p>
        </p:txBody>
      </p:sp>
    </p:spTree>
    <p:extLst>
      <p:ext uri="{BB962C8B-B14F-4D97-AF65-F5344CB8AC3E}">
        <p14:creationId xmlns:p14="http://schemas.microsoft.com/office/powerpoint/2010/main" val="2678722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v-LV"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B406ADA2-51E9-49C7-A0F1-D420D1B87AEC}" type="datetime1">
              <a:rPr lang="en-US" altLang="lv-LV"/>
              <a:pPr>
                <a:defRPr/>
              </a:pPr>
              <a:t>11/2/2017</a:t>
            </a:fld>
            <a:endParaRPr lang="en-US" altLang="lv-LV"/>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1D078448-8769-4E95-B8A1-3B883384BEB0}" type="slidenum">
              <a:rPr lang="en-US" altLang="lv-LV"/>
              <a:pPr>
                <a:defRPr/>
              </a:pPr>
              <a:t>‹#›</a:t>
            </a:fld>
            <a:endParaRPr lang="en-US" altLang="lv-LV"/>
          </a:p>
        </p:txBody>
      </p:sp>
    </p:spTree>
    <p:extLst>
      <p:ext uri="{BB962C8B-B14F-4D97-AF65-F5344CB8AC3E}">
        <p14:creationId xmlns:p14="http://schemas.microsoft.com/office/powerpoint/2010/main" val="34091569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61B64C6-A542-469F-A738-0F7734CE2B1A}" type="datetime1">
              <a:rPr lang="en-US" altLang="lv-LV" smtClean="0"/>
              <a:pPr>
                <a:defRPr/>
              </a:pPr>
              <a:t>11/2/2017</a:t>
            </a:fld>
            <a:endParaRPr lang="en-US" altLang="lv-LV"/>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730E88-FA81-4FFB-8984-2DAFC9071EF2}" type="slidenum">
              <a:rPr lang="en-US" altLang="lv-LV"/>
              <a:pPr>
                <a:defRPr/>
              </a:pPr>
              <a:t>‹#›</a:t>
            </a:fld>
            <a:endParaRPr lang="en-US" altLang="lv-LV"/>
          </a:p>
        </p:txBody>
      </p:sp>
    </p:spTree>
    <p:extLst>
      <p:ext uri="{BB962C8B-B14F-4D97-AF65-F5344CB8AC3E}">
        <p14:creationId xmlns:p14="http://schemas.microsoft.com/office/powerpoint/2010/main" val="28593420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3F01D7-91C9-4B2F-BC13-D8FAAF8CB3F9}" type="datetime1">
              <a:rPr lang="en-US" altLang="lv-LV" smtClean="0"/>
              <a:pPr>
                <a:defRPr/>
              </a:pPr>
              <a:t>11/2/2017</a:t>
            </a:fld>
            <a:endParaRPr lang="en-US" altLang="lv-LV"/>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CD2D815-6FCC-4E75-BA0A-6ACF4D59BD6A}" type="slidenum">
              <a:rPr lang="en-US" altLang="lv-LV"/>
              <a:pPr>
                <a:defRPr/>
              </a:pPr>
              <a:t>‹#›</a:t>
            </a:fld>
            <a:endParaRPr lang="en-US" altLang="lv-LV"/>
          </a:p>
        </p:txBody>
      </p:sp>
    </p:spTree>
    <p:extLst>
      <p:ext uri="{BB962C8B-B14F-4D97-AF65-F5344CB8AC3E}">
        <p14:creationId xmlns:p14="http://schemas.microsoft.com/office/powerpoint/2010/main" val="1338039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v-LV"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0B8127-2992-4223-8F99-CD7466FD0658}" type="datetime1">
              <a:rPr lang="en-US" altLang="lv-LV" smtClean="0"/>
              <a:pPr>
                <a:defRPr/>
              </a:pPr>
              <a:t>11/2/2017</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B99AB5-F1EB-48B4-851D-FA83D68BAA0C}" type="slidenum">
              <a:rPr lang="en-US" altLang="lv-LV"/>
              <a:pPr>
                <a:defRPr/>
              </a:pPr>
              <a:t>‹#›</a:t>
            </a:fld>
            <a:endParaRPr lang="en-US" altLang="lv-LV"/>
          </a:p>
        </p:txBody>
      </p:sp>
    </p:spTree>
    <p:extLst>
      <p:ext uri="{BB962C8B-B14F-4D97-AF65-F5344CB8AC3E}">
        <p14:creationId xmlns:p14="http://schemas.microsoft.com/office/powerpoint/2010/main" val="1310332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v-LV"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4D95B0-B79B-4BDC-B4D5-C6D686250900}" type="datetime1">
              <a:rPr lang="en-US" altLang="lv-LV" smtClean="0"/>
              <a:pPr>
                <a:defRPr/>
              </a:pPr>
              <a:t>11/2/2017</a:t>
            </a:fld>
            <a:endParaRPr lang="en-US" altLang="lv-LV"/>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FBA9A1-D5C4-45E1-A7EC-D3E4FE0C7644}" type="slidenum">
              <a:rPr lang="en-US" altLang="lv-LV"/>
              <a:pPr>
                <a:defRPr/>
              </a:pPr>
              <a:t>‹#›</a:t>
            </a:fld>
            <a:endParaRPr lang="en-US" altLang="lv-LV"/>
          </a:p>
        </p:txBody>
      </p:sp>
    </p:spTree>
    <p:extLst>
      <p:ext uri="{BB962C8B-B14F-4D97-AF65-F5344CB8AC3E}">
        <p14:creationId xmlns:p14="http://schemas.microsoft.com/office/powerpoint/2010/main" val="22037747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5C5A4A-8143-4AB4-A209-778AE83A573D}" type="datetime1">
              <a:rPr lang="en-US" altLang="lv-LV" smtClean="0"/>
              <a:pPr>
                <a:defRPr/>
              </a:pPr>
              <a:t>11/2/2017</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807A20-2533-4C8E-8126-1329AD7E8E18}" type="slidenum">
              <a:rPr lang="en-US" altLang="lv-LV"/>
              <a:pPr>
                <a:defRPr/>
              </a:pPr>
              <a:t>‹#›</a:t>
            </a:fld>
            <a:endParaRPr lang="en-US" altLang="lv-LV"/>
          </a:p>
        </p:txBody>
      </p:sp>
    </p:spTree>
    <p:extLst>
      <p:ext uri="{BB962C8B-B14F-4D97-AF65-F5344CB8AC3E}">
        <p14:creationId xmlns:p14="http://schemas.microsoft.com/office/powerpoint/2010/main" val="23706271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v-LV"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D89F99-9DAB-4D67-AA6C-11796CEF04FD}" type="datetime1">
              <a:rPr lang="en-US" altLang="lv-LV" smtClean="0"/>
              <a:pPr>
                <a:defRPr/>
              </a:pPr>
              <a:t>11/2/2017</a:t>
            </a:fld>
            <a:endParaRPr lang="en-US" altLang="lv-LV"/>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13096D-095A-4A40-81D7-979FCEABC482}" type="slidenum">
              <a:rPr lang="en-US" altLang="lv-LV"/>
              <a:pPr>
                <a:defRPr/>
              </a:pPr>
              <a:t>‹#›</a:t>
            </a:fld>
            <a:endParaRPr lang="en-US" altLang="lv-LV"/>
          </a:p>
        </p:txBody>
      </p:sp>
    </p:spTree>
    <p:extLst>
      <p:ext uri="{BB962C8B-B14F-4D97-AF65-F5344CB8AC3E}">
        <p14:creationId xmlns:p14="http://schemas.microsoft.com/office/powerpoint/2010/main" val="23263062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iela 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marL="0" marR="0" lvl="0" indent="0" algn="l" defTabSz="914400" rtl="0" eaLnBrk="1" fontAlgn="t" latinLnBrk="0" hangingPunct="1">
              <a:lnSpc>
                <a:spcPct val="120000"/>
              </a:lnSpc>
              <a:spcBef>
                <a:spcPts val="160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26333293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16195331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993905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1071179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ela Bil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40528484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9907096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8" name="Footer Placeholder 7"/>
          <p:cNvSpPr>
            <a:spLocks noGrp="1"/>
          </p:cNvSpPr>
          <p:nvPr>
            <p:ph type="ftr" sz="quarter" idx="11"/>
          </p:nvPr>
        </p:nvSpPr>
        <p:spPr/>
        <p:txBody>
          <a:bodyPr/>
          <a:lstStyle/>
          <a:p>
            <a:endParaRPr lang="lv-LV">
              <a:solidFill>
                <a:prstClr val="black">
                  <a:tint val="75000"/>
                </a:prstClr>
              </a:solidFill>
            </a:endParaRPr>
          </a:p>
        </p:txBody>
      </p:sp>
      <p:sp>
        <p:nvSpPr>
          <p:cNvPr id="9" name="Slide Number Placeholder 8"/>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17693720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4" name="Footer Placeholder 3"/>
          <p:cNvSpPr>
            <a:spLocks noGrp="1"/>
          </p:cNvSpPr>
          <p:nvPr>
            <p:ph type="ftr" sz="quarter" idx="11"/>
          </p:nvPr>
        </p:nvSpPr>
        <p:spPr/>
        <p:txBody>
          <a:bodyPr/>
          <a:lstStyle/>
          <a:p>
            <a:endParaRPr lang="lv-LV">
              <a:solidFill>
                <a:prstClr val="black">
                  <a:tint val="75000"/>
                </a:prstClr>
              </a:solidFill>
            </a:endParaRPr>
          </a:p>
        </p:txBody>
      </p:sp>
      <p:sp>
        <p:nvSpPr>
          <p:cNvPr id="5" name="Slide Number Placeholder 4"/>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078399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3" name="Footer Placeholder 2"/>
          <p:cNvSpPr>
            <a:spLocks noGrp="1"/>
          </p:cNvSpPr>
          <p:nvPr>
            <p:ph type="ftr" sz="quarter" idx="11"/>
          </p:nvPr>
        </p:nvSpPr>
        <p:spPr/>
        <p:txBody>
          <a:bodyPr/>
          <a:lstStyle/>
          <a:p>
            <a:endParaRPr lang="lv-LV">
              <a:solidFill>
                <a:prstClr val="black">
                  <a:tint val="75000"/>
                </a:prstClr>
              </a:solidFill>
            </a:endParaRPr>
          </a:p>
        </p:txBody>
      </p:sp>
      <p:sp>
        <p:nvSpPr>
          <p:cNvPr id="4" name="Slide Number Placeholder 3"/>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2013436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6476390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6" name="Footer Placeholder 5"/>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13640748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5319305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5" name="Footer Placeholder 4"/>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p:cNvSpPr>
            <a:spLocks noGrp="1"/>
          </p:cNvSpPr>
          <p:nvPr>
            <p:ph type="sldNum" sz="quarter" idx="12"/>
          </p:nvPr>
        </p:nvSpPr>
        <p:spPr/>
        <p:txBody>
          <a:body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11454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523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 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48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saukum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1068387"/>
            <a:ext cx="7201912" cy="664797"/>
          </a:xfrm>
          <a:prstGeom prst="rect">
            <a:avLst/>
          </a:prstGeom>
        </p:spPr>
        <p:txBody>
          <a:bodyPr lIns="0" tIns="0" rIns="0" bIns="0">
            <a:spAutoFit/>
          </a:bodyPr>
          <a:lstStyle>
            <a:lvl1pPr marL="0" indent="0" algn="ctr">
              <a:lnSpc>
                <a:spcPct val="120000"/>
              </a:lnSpc>
              <a:buFontTx/>
              <a:buNone/>
              <a:defRPr sz="3600" baseline="0">
                <a:solidFill>
                  <a:schemeClr val="bg1"/>
                </a:solidFill>
                <a:latin typeface="Century Gothic Bold" charset="0"/>
              </a:defRPr>
            </a:lvl1pPr>
          </a:lstStyle>
          <a:p>
            <a:pPr lvl="0"/>
            <a:r>
              <a:rPr lang="en-US" smtClean="0"/>
              <a:t>Click to edit Master text styles</a:t>
            </a:r>
          </a:p>
        </p:txBody>
      </p:sp>
      <p:sp>
        <p:nvSpPr>
          <p:cNvPr id="4" name="Text Placeholder 2"/>
          <p:cNvSpPr>
            <a:spLocks noGrp="1"/>
          </p:cNvSpPr>
          <p:nvPr>
            <p:ph type="body" sz="quarter" idx="11"/>
          </p:nvPr>
        </p:nvSpPr>
        <p:spPr>
          <a:xfrm>
            <a:off x="4572000" y="4504460"/>
            <a:ext cx="4118845" cy="415498"/>
          </a:xfrm>
          <a:prstGeom prst="rect">
            <a:avLst/>
          </a:prstGeom>
        </p:spPr>
        <p:txBody>
          <a:bodyPr lIns="0" tIns="0" rIns="0" bIns="0" anchor="b" anchorCtr="0">
            <a:spAutoFit/>
          </a:bodyPr>
          <a:lstStyle>
            <a:lvl1pPr marL="0" indent="0" algn="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801988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saukum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54203"/>
            <a:ext cx="7201912" cy="701731"/>
          </a:xfrm>
          <a:prstGeom prst="rect">
            <a:avLst/>
          </a:prstGeom>
        </p:spPr>
        <p:txBody>
          <a:bodyPr lIns="0" tIns="0" rIns="0" bIns="0" anchor="t" anchorCtr="0">
            <a:spAutoFit/>
          </a:bodyPr>
          <a:lstStyle>
            <a:lvl1pPr marL="0" indent="0" algn="l">
              <a:lnSpc>
                <a:spcPct val="120000"/>
              </a:lnSpc>
              <a:spcBef>
                <a:spcPts val="0"/>
              </a:spcBef>
              <a:buFontTx/>
              <a:buNone/>
              <a:defRPr sz="380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1667647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tu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chemeClr val="bg1"/>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635418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tur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368711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daļ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2"/>
          </p:nvPr>
        </p:nvSpPr>
        <p:spPr>
          <a:xfrm>
            <a:off x="628650" y="1769533"/>
            <a:ext cx="7886700" cy="480131"/>
          </a:xfrm>
          <a:prstGeom prst="rect">
            <a:avLst/>
          </a:prstGeom>
        </p:spPr>
        <p:txBody>
          <a:bodyPr lIns="0" tIns="0" rIns="0" bIns="0">
            <a:spAutoFit/>
          </a:bodyPr>
          <a:lstStyle>
            <a:lvl1pPr marL="0" indent="0">
              <a:lnSpc>
                <a:spcPct val="120000"/>
              </a:lnSpc>
              <a:spcBef>
                <a:spcPts val="0"/>
              </a:spcBef>
              <a:buFontTx/>
              <a:buNone/>
              <a:defRPr sz="2600" baseline="0">
                <a:solidFill>
                  <a:schemeClr val="bg1"/>
                </a:solidFill>
                <a:latin typeface="Century Gothic Bold" charset="0"/>
              </a:defRPr>
            </a:lvl1pPr>
            <a:lvl2pPr marL="360000" indent="0">
              <a:lnSpc>
                <a:spcPct val="120000"/>
              </a:lnSpc>
              <a:spcBef>
                <a:spcPts val="0"/>
              </a:spcBef>
              <a:buFontTx/>
              <a:buNone/>
              <a:defRPr sz="2600" baseline="0">
                <a:solidFill>
                  <a:srgbClr val="005A92"/>
                </a:solidFill>
              </a:defRPr>
            </a:lvl2pPr>
            <a:lvl3pPr marL="540000" indent="0">
              <a:lnSpc>
                <a:spcPct val="120000"/>
              </a:lnSpc>
              <a:spcBef>
                <a:spcPts val="0"/>
              </a:spcBef>
              <a:buFontTx/>
              <a:buNone/>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p:txBody>
      </p:sp>
    </p:spTree>
    <p:extLst>
      <p:ext uri="{BB962C8B-B14F-4D97-AF65-F5344CB8AC3E}">
        <p14:creationId xmlns:p14="http://schemas.microsoft.com/office/powerpoint/2010/main" val="204134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idx="1"/>
          </p:nvPr>
        </p:nvSpPr>
        <p:spPr/>
        <p:txBody>
          <a:bodyPr/>
          <a:lstStyle/>
          <a:p>
            <a:pPr lvl="0"/>
            <a:r>
              <a:rPr lang="lv-LV" dirty="0" err="1" smtClean="0"/>
              <a:t>Click</a:t>
            </a:r>
            <a:r>
              <a:rPr lang="lv-LV" dirty="0" smtClean="0"/>
              <a:t> to </a:t>
            </a:r>
            <a:r>
              <a:rPr lang="lv-LV" dirty="0" err="1" smtClean="0"/>
              <a:t>edit</a:t>
            </a:r>
            <a:r>
              <a:rPr lang="lv-LV" dirty="0" smtClean="0"/>
              <a:t> </a:t>
            </a:r>
            <a:r>
              <a:rPr lang="lv-LV" dirty="0" err="1" smtClean="0"/>
              <a:t>Master</a:t>
            </a:r>
            <a:r>
              <a:rPr lang="lv-LV" dirty="0" smtClean="0"/>
              <a:t> </a:t>
            </a:r>
            <a:r>
              <a:rPr lang="lv-LV" dirty="0" err="1" smtClean="0"/>
              <a:t>text</a:t>
            </a:r>
            <a:r>
              <a:rPr lang="lv-LV" dirty="0" smtClean="0"/>
              <a:t> </a:t>
            </a:r>
            <a:r>
              <a:rPr lang="lv-LV" dirty="0" err="1" smtClean="0"/>
              <a:t>styles</a:t>
            </a:r>
            <a:endParaRPr lang="lv-LV" dirty="0" smtClean="0"/>
          </a:p>
          <a:p>
            <a:pPr lvl="1"/>
            <a:r>
              <a:rPr lang="lv-LV" dirty="0" err="1" smtClean="0"/>
              <a:t>Second</a:t>
            </a:r>
            <a:r>
              <a:rPr lang="lv-LV" dirty="0" smtClean="0"/>
              <a:t> </a:t>
            </a:r>
            <a:r>
              <a:rPr lang="lv-LV" dirty="0" err="1" smtClean="0"/>
              <a:t>level</a:t>
            </a:r>
            <a:endParaRPr lang="lv-LV" dirty="0" smtClean="0"/>
          </a:p>
          <a:p>
            <a:pPr lvl="2"/>
            <a:r>
              <a:rPr lang="lv-LV" dirty="0" err="1" smtClean="0"/>
              <a:t>Third</a:t>
            </a:r>
            <a:r>
              <a:rPr lang="lv-LV" dirty="0" smtClean="0"/>
              <a:t> </a:t>
            </a:r>
            <a:r>
              <a:rPr lang="lv-LV" dirty="0" err="1" smtClean="0"/>
              <a:t>level</a:t>
            </a:r>
            <a:endParaRPr lang="lv-LV" dirty="0" smtClean="0"/>
          </a:p>
          <a:p>
            <a:pPr lvl="3"/>
            <a:r>
              <a:rPr lang="lv-LV" dirty="0" err="1" smtClean="0"/>
              <a:t>Fourth</a:t>
            </a:r>
            <a:r>
              <a:rPr lang="lv-LV" dirty="0" smtClean="0"/>
              <a:t> </a:t>
            </a:r>
            <a:r>
              <a:rPr lang="lv-LV" dirty="0" err="1" smtClean="0"/>
              <a:t>level</a:t>
            </a:r>
            <a:endParaRPr lang="lv-LV" dirty="0" smtClean="0"/>
          </a:p>
          <a:p>
            <a:pPr lvl="4"/>
            <a:r>
              <a:rPr lang="lv-LV" dirty="0" err="1" smtClean="0"/>
              <a:t>Fifth</a:t>
            </a:r>
            <a:r>
              <a:rPr lang="lv-LV" dirty="0" smtClean="0"/>
              <a:t> </a:t>
            </a:r>
            <a:r>
              <a:rPr lang="lv-LV" dirty="0" err="1" smtClean="0"/>
              <a:t>level</a:t>
            </a:r>
            <a:endParaRPr lang="en-US" dirty="0"/>
          </a:p>
        </p:txBody>
      </p:sp>
      <p:sp>
        <p:nvSpPr>
          <p:cNvPr id="4"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674ADA51-A3EA-4E02-8594-26FC8BEDBD3C}" type="datetime1">
              <a:rPr lang="en-US" altLang="lv-LV"/>
              <a:pPr>
                <a:defRPr/>
              </a:pPr>
              <a:t>11/2/2017</a:t>
            </a:fld>
            <a:endParaRPr lang="en-US" altLang="lv-LV"/>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DB99F13-3243-4BED-882E-35A6284AAE9F}" type="slidenum">
              <a:rPr lang="en-US" altLang="lv-LV"/>
              <a:pPr>
                <a:defRPr/>
              </a:pPr>
              <a:t>‹#›</a:t>
            </a:fld>
            <a:endParaRPr lang="en-US" altLang="lv-LV"/>
          </a:p>
        </p:txBody>
      </p:sp>
    </p:spTree>
    <p:extLst>
      <p:ext uri="{BB962C8B-B14F-4D97-AF65-F5344CB8AC3E}">
        <p14:creationId xmlns:p14="http://schemas.microsoft.com/office/powerpoint/2010/main" val="2002222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XT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0" indent="0" fontAlgn="t">
              <a:lnSpc>
                <a:spcPct val="120000"/>
              </a:lnSpc>
              <a:spcBef>
                <a:spcPts val="1600"/>
              </a:spcBef>
              <a:buFontTx/>
              <a:buNone/>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489617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XT 2_sleja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2"/>
            <a:ext cx="7886700" cy="4529667"/>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299967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4212036"/>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883617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ela 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8215"/>
            <a:ext cx="9144000" cy="5313354"/>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86788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ela Bil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609799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XT_līmeņi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1"/>
          </p:nvPr>
        </p:nvSpPr>
        <p:spPr>
          <a:xfrm>
            <a:off x="628650" y="1769533"/>
            <a:ext cx="7886700" cy="3683000"/>
          </a:xfrm>
          <a:prstGeom prst="rect">
            <a:avLst/>
          </a:prstGeom>
        </p:spPr>
        <p:txBody>
          <a:bodyPr lIns="0" tIns="0" rIns="0" bIns="0"/>
          <a:lstStyle>
            <a:lvl1pPr marL="0" indent="0" fontAlgn="t">
              <a:lnSpc>
                <a:spcPct val="120000"/>
              </a:lnSpc>
              <a:spcBef>
                <a:spcPts val="1600"/>
              </a:spcBef>
              <a:buFontTx/>
              <a:buNone/>
              <a:defRPr sz="2600" baseline="0">
                <a:solidFill>
                  <a:srgbClr val="005A92"/>
                </a:solidFill>
                <a:latin typeface="Century Gothic Bold" charset="0"/>
              </a:defRPr>
            </a:lvl1pPr>
            <a:lvl2pPr marL="360000" indent="-360000" fontAlgn="t">
              <a:lnSpc>
                <a:spcPct val="120000"/>
              </a:lnSpc>
              <a:spcBef>
                <a:spcPts val="0"/>
              </a:spcBef>
              <a:buClr>
                <a:srgbClr val="005A92"/>
              </a:buClr>
              <a:buFont typeface="Arial" charset="0"/>
              <a:buChar char="•"/>
              <a:defRPr sz="2600" baseline="0">
                <a:solidFill>
                  <a:srgbClr val="005A92"/>
                </a:solidFill>
              </a:defRPr>
            </a:lvl2pPr>
            <a:lvl3pPr marL="720000" indent="-360000" fontAlgn="t">
              <a:lnSpc>
                <a:spcPct val="120000"/>
              </a:lnSpc>
              <a:spcBef>
                <a:spcPts val="0"/>
              </a:spcBef>
              <a:buClr>
                <a:srgbClr val="005A92"/>
              </a:buClr>
              <a:buFont typeface="Wingdings" charset="2"/>
              <a:buChar char="§"/>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5"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1113090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zskaitījums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360000" indent="-360000" defTabSz="360000" fontAlgn="t">
              <a:lnSpc>
                <a:spcPct val="120000"/>
              </a:lnSpc>
              <a:spcBef>
                <a:spcPts val="1600"/>
              </a:spcBef>
              <a:buClr>
                <a:srgbClr val="005A92"/>
              </a:buClr>
              <a:buSzPct val="150000"/>
              <a:buFont typeface="Wingdings" charset="2"/>
              <a:buChar char="§"/>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4251005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XT 1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7886701"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0" y="1731342"/>
            <a:ext cx="7886701"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777435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XT 2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1"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3"/>
          </p:nvPr>
        </p:nvSpPr>
        <p:spPr>
          <a:xfrm>
            <a:off x="4743448"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6" name="Text Placeholder 2"/>
          <p:cNvSpPr>
            <a:spLocks noGrp="1"/>
          </p:cNvSpPr>
          <p:nvPr>
            <p:ph type="body" sz="quarter" idx="14"/>
          </p:nvPr>
        </p:nvSpPr>
        <p:spPr>
          <a:xfrm>
            <a:off x="4743449"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2994213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ldi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3228975" y="3244850"/>
            <a:ext cx="2686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ヒラギノ角ゴ Pro W3"/>
                <a:cs typeface="ヒラギノ角ゴ Pro W3"/>
              </a:defRPr>
            </a:lvl1pPr>
            <a:lvl2pPr marL="742950" indent="-285750">
              <a:defRPr>
                <a:solidFill>
                  <a:schemeClr val="tx1"/>
                </a:solidFill>
                <a:latin typeface="Calibri" pitchFamily="34" charset="0"/>
                <a:ea typeface="ヒラギノ角ゴ Pro W3"/>
                <a:cs typeface="ヒラギノ角ゴ Pro W3"/>
              </a:defRPr>
            </a:lvl2pPr>
            <a:lvl3pPr marL="1143000" indent="-228600">
              <a:defRPr>
                <a:solidFill>
                  <a:schemeClr val="tx1"/>
                </a:solidFill>
                <a:latin typeface="Calibri" pitchFamily="34" charset="0"/>
                <a:ea typeface="ヒラギノ角ゴ Pro W3"/>
                <a:cs typeface="ヒラギノ角ゴ Pro W3"/>
              </a:defRPr>
            </a:lvl3pPr>
            <a:lvl4pPr marL="1600200" indent="-228600">
              <a:defRPr>
                <a:solidFill>
                  <a:schemeClr val="tx1"/>
                </a:solidFill>
                <a:latin typeface="Calibri" pitchFamily="34" charset="0"/>
                <a:ea typeface="ヒラギノ角ゴ Pro W3"/>
                <a:cs typeface="ヒラギノ角ゴ Pro W3"/>
              </a:defRPr>
            </a:lvl4pPr>
            <a:lvl5pPr marL="2057400" indent="-228600">
              <a:defRPr>
                <a:solidFill>
                  <a:schemeClr val="tx1"/>
                </a:solidFill>
                <a:latin typeface="Calibri"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9pPr>
          </a:lstStyle>
          <a:p>
            <a:pPr algn="ctr" defTabSz="457200" fontAlgn="base">
              <a:spcBef>
                <a:spcPct val="0"/>
              </a:spcBef>
              <a:spcAft>
                <a:spcPct val="0"/>
              </a:spcAft>
              <a:defRPr/>
            </a:pPr>
            <a:r>
              <a:rPr lang="lv-LV" altLang="lv-LV" sz="3000" smtClean="0">
                <a:solidFill>
                  <a:srgbClr val="FFFFFF"/>
                </a:solidFill>
                <a:latin typeface="Century Gothic Bold" pitchFamily="34" charset="0"/>
              </a:rPr>
              <a:t>www.altum.lv</a:t>
            </a:r>
          </a:p>
        </p:txBody>
      </p:sp>
      <p:sp>
        <p:nvSpPr>
          <p:cNvPr id="4" name="Text Placeholder 2"/>
          <p:cNvSpPr>
            <a:spLocks noGrp="1"/>
          </p:cNvSpPr>
          <p:nvPr>
            <p:ph type="body" sz="quarter" idx="11"/>
          </p:nvPr>
        </p:nvSpPr>
        <p:spPr>
          <a:xfrm>
            <a:off x="2514600" y="4504460"/>
            <a:ext cx="4118845" cy="415498"/>
          </a:xfrm>
          <a:prstGeom prst="rect">
            <a:avLst/>
          </a:prstGeom>
        </p:spPr>
        <p:txBody>
          <a:bodyPr lIns="0" tIns="0" rIns="0" bIns="0" anchor="b" anchorCtr="0">
            <a:spAutoFit/>
          </a:bodyPr>
          <a:lstStyle>
            <a:lvl1pPr marL="0" indent="0" algn="ct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
        <p:nvSpPr>
          <p:cNvPr id="5" name="Text Placeholder 2"/>
          <p:cNvSpPr>
            <a:spLocks noGrp="1"/>
          </p:cNvSpPr>
          <p:nvPr>
            <p:ph type="body" sz="quarter" idx="10"/>
          </p:nvPr>
        </p:nvSpPr>
        <p:spPr>
          <a:xfrm>
            <a:off x="971045" y="1068388"/>
            <a:ext cx="7201912" cy="553998"/>
          </a:xfrm>
          <a:prstGeom prst="rect">
            <a:avLst/>
          </a:prstGeom>
        </p:spPr>
        <p:txBody>
          <a:bodyPr lIns="0" tIns="0" rIns="0" bIns="0">
            <a:spAutoFit/>
          </a:bodyPr>
          <a:lstStyle>
            <a:lvl1pPr marL="0" indent="0" algn="ctr">
              <a:lnSpc>
                <a:spcPct val="120000"/>
              </a:lnSpc>
              <a:buFontTx/>
              <a:buNone/>
              <a:defRPr sz="30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58833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v-LV"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Click to edit Master text styles</a:t>
            </a:r>
          </a:p>
        </p:txBody>
      </p:sp>
      <p:sp>
        <p:nvSpPr>
          <p:cNvPr id="4"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AAAE4392-452D-43CD-B8EA-CEED2A97D7E4}" type="datetime1">
              <a:rPr lang="en-US" altLang="lv-LV"/>
              <a:pPr>
                <a:defRPr/>
              </a:pPr>
              <a:t>11/2/2017</a:t>
            </a:fld>
            <a:endParaRPr lang="en-US" altLang="lv-LV"/>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823B8C5E-2D97-4EB6-BE67-70928CF7FDD2}" type="slidenum">
              <a:rPr lang="en-US" altLang="lv-LV"/>
              <a:pPr>
                <a:defRPr/>
              </a:pPr>
              <a:t>‹#›</a:t>
            </a:fld>
            <a:endParaRPr lang="en-US" altLang="lv-LV"/>
          </a:p>
        </p:txBody>
      </p:sp>
    </p:spTree>
    <p:extLst>
      <p:ext uri="{BB962C8B-B14F-4D97-AF65-F5344CB8AC3E}">
        <p14:creationId xmlns:p14="http://schemas.microsoft.com/office/powerpoint/2010/main" val="2652441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303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2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 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074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saukum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1068387"/>
            <a:ext cx="7201912" cy="664797"/>
          </a:xfrm>
          <a:prstGeom prst="rect">
            <a:avLst/>
          </a:prstGeom>
        </p:spPr>
        <p:txBody>
          <a:bodyPr lIns="0" tIns="0" rIns="0" bIns="0">
            <a:spAutoFit/>
          </a:bodyPr>
          <a:lstStyle>
            <a:lvl1pPr marL="0" indent="0" algn="ctr">
              <a:lnSpc>
                <a:spcPct val="120000"/>
              </a:lnSpc>
              <a:buFontTx/>
              <a:buNone/>
              <a:defRPr sz="3600" baseline="0">
                <a:solidFill>
                  <a:schemeClr val="bg1"/>
                </a:solidFill>
                <a:latin typeface="Century Gothic Bold" charset="0"/>
              </a:defRPr>
            </a:lvl1pPr>
          </a:lstStyle>
          <a:p>
            <a:pPr lvl="0"/>
            <a:r>
              <a:rPr lang="en-US" smtClean="0"/>
              <a:t>Click to edit Master text styles</a:t>
            </a:r>
          </a:p>
        </p:txBody>
      </p:sp>
      <p:sp>
        <p:nvSpPr>
          <p:cNvPr id="4" name="Text Placeholder 2"/>
          <p:cNvSpPr>
            <a:spLocks noGrp="1"/>
          </p:cNvSpPr>
          <p:nvPr>
            <p:ph type="body" sz="quarter" idx="11"/>
          </p:nvPr>
        </p:nvSpPr>
        <p:spPr>
          <a:xfrm>
            <a:off x="4572000" y="4504460"/>
            <a:ext cx="4118845" cy="415498"/>
          </a:xfrm>
          <a:prstGeom prst="rect">
            <a:avLst/>
          </a:prstGeom>
        </p:spPr>
        <p:txBody>
          <a:bodyPr lIns="0" tIns="0" rIns="0" bIns="0" anchor="b" anchorCtr="0">
            <a:spAutoFit/>
          </a:bodyPr>
          <a:lstStyle>
            <a:lvl1pPr marL="0" indent="0" algn="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360427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saukum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54203"/>
            <a:ext cx="7201912" cy="701731"/>
          </a:xfrm>
          <a:prstGeom prst="rect">
            <a:avLst/>
          </a:prstGeom>
        </p:spPr>
        <p:txBody>
          <a:bodyPr lIns="0" tIns="0" rIns="0" bIns="0" anchor="t" anchorCtr="0">
            <a:spAutoFit/>
          </a:bodyPr>
          <a:lstStyle>
            <a:lvl1pPr marL="0" indent="0" algn="l">
              <a:lnSpc>
                <a:spcPct val="120000"/>
              </a:lnSpc>
              <a:spcBef>
                <a:spcPts val="0"/>
              </a:spcBef>
              <a:buFontTx/>
              <a:buNone/>
              <a:defRPr sz="380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902062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tu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chemeClr val="bg1"/>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831270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tur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435050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daļ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2"/>
          </p:nvPr>
        </p:nvSpPr>
        <p:spPr>
          <a:xfrm>
            <a:off x="628650" y="1769533"/>
            <a:ext cx="7886700" cy="480131"/>
          </a:xfrm>
          <a:prstGeom prst="rect">
            <a:avLst/>
          </a:prstGeom>
        </p:spPr>
        <p:txBody>
          <a:bodyPr lIns="0" tIns="0" rIns="0" bIns="0">
            <a:spAutoFit/>
          </a:bodyPr>
          <a:lstStyle>
            <a:lvl1pPr marL="0" indent="0">
              <a:lnSpc>
                <a:spcPct val="120000"/>
              </a:lnSpc>
              <a:spcBef>
                <a:spcPts val="0"/>
              </a:spcBef>
              <a:buFontTx/>
              <a:buNone/>
              <a:defRPr sz="2600" baseline="0">
                <a:solidFill>
                  <a:schemeClr val="bg1"/>
                </a:solidFill>
                <a:latin typeface="Century Gothic Bold" charset="0"/>
              </a:defRPr>
            </a:lvl1pPr>
            <a:lvl2pPr marL="360000" indent="0">
              <a:lnSpc>
                <a:spcPct val="120000"/>
              </a:lnSpc>
              <a:spcBef>
                <a:spcPts val="0"/>
              </a:spcBef>
              <a:buFontTx/>
              <a:buNone/>
              <a:defRPr sz="2600" baseline="0">
                <a:solidFill>
                  <a:srgbClr val="005A92"/>
                </a:solidFill>
              </a:defRPr>
            </a:lvl2pPr>
            <a:lvl3pPr marL="540000" indent="0">
              <a:lnSpc>
                <a:spcPct val="120000"/>
              </a:lnSpc>
              <a:spcBef>
                <a:spcPts val="0"/>
              </a:spcBef>
              <a:buFontTx/>
              <a:buNone/>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p:txBody>
      </p:sp>
    </p:spTree>
    <p:extLst>
      <p:ext uri="{BB962C8B-B14F-4D97-AF65-F5344CB8AC3E}">
        <p14:creationId xmlns:p14="http://schemas.microsoft.com/office/powerpoint/2010/main" val="2939547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XT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0" indent="0" fontAlgn="t">
              <a:lnSpc>
                <a:spcPct val="120000"/>
              </a:lnSpc>
              <a:spcBef>
                <a:spcPts val="1600"/>
              </a:spcBef>
              <a:buFontTx/>
              <a:buNone/>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3413914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XT 2_sleja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2"/>
            <a:ext cx="7886700" cy="4529667"/>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368678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A6EFE5A6-36FF-4FEC-A093-5C8F491002AC}" type="datetime1">
              <a:rPr lang="en-US" altLang="lv-LV"/>
              <a:pPr>
                <a:defRPr/>
              </a:pPr>
              <a:t>11/2/2017</a:t>
            </a:fld>
            <a:endParaRPr lang="en-US" altLang="lv-LV"/>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70AD68EE-E9CF-469C-81FD-2E0813F4AED5}" type="slidenum">
              <a:rPr lang="en-US" altLang="lv-LV"/>
              <a:pPr>
                <a:defRPr/>
              </a:pPr>
              <a:t>‹#›</a:t>
            </a:fld>
            <a:endParaRPr lang="en-US" altLang="lv-LV"/>
          </a:p>
        </p:txBody>
      </p:sp>
    </p:spTree>
    <p:extLst>
      <p:ext uri="{BB962C8B-B14F-4D97-AF65-F5344CB8AC3E}">
        <p14:creationId xmlns:p14="http://schemas.microsoft.com/office/powerpoint/2010/main" val="1032781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4212036"/>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060775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ela 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8215"/>
            <a:ext cx="9144000" cy="5313354"/>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563239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ela Bil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1702810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XT_līmeņi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1"/>
          </p:nvPr>
        </p:nvSpPr>
        <p:spPr>
          <a:xfrm>
            <a:off x="628650" y="1769533"/>
            <a:ext cx="7886700" cy="3683000"/>
          </a:xfrm>
          <a:prstGeom prst="rect">
            <a:avLst/>
          </a:prstGeom>
        </p:spPr>
        <p:txBody>
          <a:bodyPr lIns="0" tIns="0" rIns="0" bIns="0"/>
          <a:lstStyle>
            <a:lvl1pPr marL="0" indent="0" fontAlgn="t">
              <a:lnSpc>
                <a:spcPct val="120000"/>
              </a:lnSpc>
              <a:spcBef>
                <a:spcPts val="1600"/>
              </a:spcBef>
              <a:buFontTx/>
              <a:buNone/>
              <a:defRPr sz="2600" baseline="0">
                <a:solidFill>
                  <a:srgbClr val="005A92"/>
                </a:solidFill>
                <a:latin typeface="Century Gothic Bold" charset="0"/>
              </a:defRPr>
            </a:lvl1pPr>
            <a:lvl2pPr marL="360000" indent="-360000" fontAlgn="t">
              <a:lnSpc>
                <a:spcPct val="120000"/>
              </a:lnSpc>
              <a:spcBef>
                <a:spcPts val="0"/>
              </a:spcBef>
              <a:buClr>
                <a:srgbClr val="005A92"/>
              </a:buClr>
              <a:buFont typeface="Arial" charset="0"/>
              <a:buChar char="•"/>
              <a:defRPr sz="2600" baseline="0">
                <a:solidFill>
                  <a:srgbClr val="005A92"/>
                </a:solidFill>
              </a:defRPr>
            </a:lvl2pPr>
            <a:lvl3pPr marL="720000" indent="-360000" fontAlgn="t">
              <a:lnSpc>
                <a:spcPct val="120000"/>
              </a:lnSpc>
              <a:spcBef>
                <a:spcPts val="0"/>
              </a:spcBef>
              <a:buClr>
                <a:srgbClr val="005A92"/>
              </a:buClr>
              <a:buFont typeface="Wingdings" charset="2"/>
              <a:buChar char="§"/>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5"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2768480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zskaitījums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360000" indent="-360000" defTabSz="360000" fontAlgn="t">
              <a:lnSpc>
                <a:spcPct val="120000"/>
              </a:lnSpc>
              <a:spcBef>
                <a:spcPts val="1600"/>
              </a:spcBef>
              <a:buClr>
                <a:srgbClr val="005A92"/>
              </a:buClr>
              <a:buSzPct val="150000"/>
              <a:buFont typeface="Wingdings" charset="2"/>
              <a:buChar char="§"/>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2982118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XT 1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7886701"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0" y="1731342"/>
            <a:ext cx="7886701"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2464474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XT 2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1"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3"/>
          </p:nvPr>
        </p:nvSpPr>
        <p:spPr>
          <a:xfrm>
            <a:off x="4743448"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6" name="Text Placeholder 2"/>
          <p:cNvSpPr>
            <a:spLocks noGrp="1"/>
          </p:cNvSpPr>
          <p:nvPr>
            <p:ph type="body" sz="quarter" idx="14"/>
          </p:nvPr>
        </p:nvSpPr>
        <p:spPr>
          <a:xfrm>
            <a:off x="4743449"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1715164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ldi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3228975" y="3244850"/>
            <a:ext cx="2686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ヒラギノ角ゴ Pro W3"/>
                <a:cs typeface="ヒラギノ角ゴ Pro W3"/>
              </a:defRPr>
            </a:lvl1pPr>
            <a:lvl2pPr marL="742950" indent="-285750" eaLnBrk="0" hangingPunct="0">
              <a:defRPr>
                <a:solidFill>
                  <a:schemeClr val="tx1"/>
                </a:solidFill>
                <a:latin typeface="Calibri" pitchFamily="34" charset="0"/>
                <a:ea typeface="ヒラギノ角ゴ Pro W3"/>
                <a:cs typeface="ヒラギノ角ゴ Pro W3"/>
              </a:defRPr>
            </a:lvl2pPr>
            <a:lvl3pPr marL="1143000" indent="-228600" eaLnBrk="0" hangingPunct="0">
              <a:defRPr>
                <a:solidFill>
                  <a:schemeClr val="tx1"/>
                </a:solidFill>
                <a:latin typeface="Calibri" pitchFamily="34" charset="0"/>
                <a:ea typeface="ヒラギノ角ゴ Pro W3"/>
                <a:cs typeface="ヒラギノ角ゴ Pro W3"/>
              </a:defRPr>
            </a:lvl3pPr>
            <a:lvl4pPr marL="1600200" indent="-228600" eaLnBrk="0" hangingPunct="0">
              <a:defRPr>
                <a:solidFill>
                  <a:schemeClr val="tx1"/>
                </a:solidFill>
                <a:latin typeface="Calibri" pitchFamily="34" charset="0"/>
                <a:ea typeface="ヒラギノ角ゴ Pro W3"/>
                <a:cs typeface="ヒラギノ角ゴ Pro W3"/>
              </a:defRPr>
            </a:lvl4pPr>
            <a:lvl5pPr marL="2057400" indent="-228600" eaLnBrk="0" hangingPunct="0">
              <a:defRPr>
                <a:solidFill>
                  <a:schemeClr val="tx1"/>
                </a:solidFill>
                <a:latin typeface="Calibri"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9pPr>
          </a:lstStyle>
          <a:p>
            <a:pPr algn="ctr" defTabSz="457200" eaLnBrk="1" fontAlgn="base" hangingPunct="1">
              <a:spcBef>
                <a:spcPct val="0"/>
              </a:spcBef>
              <a:spcAft>
                <a:spcPct val="0"/>
              </a:spcAft>
              <a:defRPr/>
            </a:pPr>
            <a:r>
              <a:rPr lang="lv-LV" altLang="lv-LV" sz="3000" smtClean="0">
                <a:solidFill>
                  <a:srgbClr val="FFFFFF"/>
                </a:solidFill>
                <a:latin typeface="Century Gothic Bold" pitchFamily="34" charset="0"/>
              </a:rPr>
              <a:t>www.altum.lv</a:t>
            </a:r>
          </a:p>
        </p:txBody>
      </p:sp>
      <p:sp>
        <p:nvSpPr>
          <p:cNvPr id="4" name="Text Placeholder 2"/>
          <p:cNvSpPr>
            <a:spLocks noGrp="1"/>
          </p:cNvSpPr>
          <p:nvPr>
            <p:ph type="body" sz="quarter" idx="11"/>
          </p:nvPr>
        </p:nvSpPr>
        <p:spPr>
          <a:xfrm>
            <a:off x="2514600" y="4504460"/>
            <a:ext cx="4118845" cy="415498"/>
          </a:xfrm>
          <a:prstGeom prst="rect">
            <a:avLst/>
          </a:prstGeom>
        </p:spPr>
        <p:txBody>
          <a:bodyPr lIns="0" tIns="0" rIns="0" bIns="0" anchor="b" anchorCtr="0">
            <a:spAutoFit/>
          </a:bodyPr>
          <a:lstStyle>
            <a:lvl1pPr marL="0" indent="0" algn="ct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
        <p:nvSpPr>
          <p:cNvPr id="5" name="Text Placeholder 2"/>
          <p:cNvSpPr>
            <a:spLocks noGrp="1"/>
          </p:cNvSpPr>
          <p:nvPr>
            <p:ph type="body" sz="quarter" idx="10"/>
          </p:nvPr>
        </p:nvSpPr>
        <p:spPr>
          <a:xfrm>
            <a:off x="971045" y="1068388"/>
            <a:ext cx="7201912" cy="553998"/>
          </a:xfrm>
          <a:prstGeom prst="rect">
            <a:avLst/>
          </a:prstGeom>
        </p:spPr>
        <p:txBody>
          <a:bodyPr lIns="0" tIns="0" rIns="0" bIns="0">
            <a:spAutoFit/>
          </a:bodyPr>
          <a:lstStyle>
            <a:lvl1pPr marL="0" indent="0" algn="ctr">
              <a:lnSpc>
                <a:spcPct val="120000"/>
              </a:lnSpc>
              <a:buFontTx/>
              <a:buNone/>
              <a:defRPr sz="30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110339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84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r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56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7"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76A12DD1-2B9B-465F-8035-3E603731D4FC}" type="datetime1">
              <a:rPr lang="en-US" altLang="lv-LV"/>
              <a:pPr>
                <a:defRPr/>
              </a:pPr>
              <a:t>11/2/2017</a:t>
            </a:fld>
            <a:endParaRPr lang="en-US" altLang="lv-LV"/>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2BC77BB7-96D5-42D2-BEE7-F93457A4F914}" type="slidenum">
              <a:rPr lang="en-US" altLang="lv-LV"/>
              <a:pPr>
                <a:defRPr/>
              </a:pPr>
              <a:t>‹#›</a:t>
            </a:fld>
            <a:endParaRPr lang="en-US" altLang="lv-LV"/>
          </a:p>
        </p:txBody>
      </p:sp>
    </p:spTree>
    <p:extLst>
      <p:ext uri="{BB962C8B-B14F-4D97-AF65-F5344CB8AC3E}">
        <p14:creationId xmlns:p14="http://schemas.microsoft.com/office/powerpoint/2010/main" val="1083598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 Star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44151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sauku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1068387"/>
            <a:ext cx="7201912" cy="664797"/>
          </a:xfrm>
          <a:prstGeom prst="rect">
            <a:avLst/>
          </a:prstGeom>
        </p:spPr>
        <p:txBody>
          <a:bodyPr lIns="0" tIns="0" rIns="0" bIns="0">
            <a:spAutoFit/>
          </a:bodyPr>
          <a:lstStyle>
            <a:lvl1pPr marL="0" indent="0" algn="ctr">
              <a:lnSpc>
                <a:spcPct val="120000"/>
              </a:lnSpc>
              <a:buFontTx/>
              <a:buNone/>
              <a:defRPr sz="3600" baseline="0">
                <a:solidFill>
                  <a:schemeClr val="bg1"/>
                </a:solidFill>
                <a:latin typeface="Century Gothic Bold" charset="0"/>
              </a:defRPr>
            </a:lvl1pPr>
          </a:lstStyle>
          <a:p>
            <a:pPr lvl="0"/>
            <a:r>
              <a:rPr lang="en-US" smtClean="0"/>
              <a:t>Click to edit Master text styles</a:t>
            </a:r>
          </a:p>
        </p:txBody>
      </p:sp>
      <p:sp>
        <p:nvSpPr>
          <p:cNvPr id="4" name="Text Placeholder 2"/>
          <p:cNvSpPr>
            <a:spLocks noGrp="1"/>
          </p:cNvSpPr>
          <p:nvPr>
            <p:ph type="body" sz="quarter" idx="11"/>
          </p:nvPr>
        </p:nvSpPr>
        <p:spPr>
          <a:xfrm>
            <a:off x="4572000" y="4504460"/>
            <a:ext cx="4118845" cy="415498"/>
          </a:xfrm>
          <a:prstGeom prst="rect">
            <a:avLst/>
          </a:prstGeom>
        </p:spPr>
        <p:txBody>
          <a:bodyPr lIns="0" tIns="0" rIns="0" bIns="0" anchor="b" anchorCtr="0">
            <a:spAutoFit/>
          </a:bodyPr>
          <a:lstStyle>
            <a:lvl1pPr marL="0" indent="0" algn="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09863975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saukums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54203"/>
            <a:ext cx="7201912" cy="701731"/>
          </a:xfrm>
          <a:prstGeom prst="rect">
            <a:avLst/>
          </a:prstGeom>
        </p:spPr>
        <p:txBody>
          <a:bodyPr lIns="0" tIns="0" rIns="0" bIns="0" anchor="t" anchorCtr="0">
            <a:spAutoFit/>
          </a:bodyPr>
          <a:lstStyle>
            <a:lvl1pPr marL="0" indent="0" algn="l">
              <a:lnSpc>
                <a:spcPct val="120000"/>
              </a:lnSpc>
              <a:spcBef>
                <a:spcPts val="0"/>
              </a:spcBef>
              <a:buFontTx/>
              <a:buNone/>
              <a:defRPr sz="380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323923295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chemeClr val="bg1"/>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4801457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turs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21748029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daļ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2"/>
          </p:nvPr>
        </p:nvSpPr>
        <p:spPr>
          <a:xfrm>
            <a:off x="628650" y="1769533"/>
            <a:ext cx="7886700" cy="480131"/>
          </a:xfrm>
          <a:prstGeom prst="rect">
            <a:avLst/>
          </a:prstGeom>
        </p:spPr>
        <p:txBody>
          <a:bodyPr lIns="0" tIns="0" rIns="0" bIns="0">
            <a:spAutoFit/>
          </a:bodyPr>
          <a:lstStyle>
            <a:lvl1pPr marL="0" indent="0">
              <a:lnSpc>
                <a:spcPct val="120000"/>
              </a:lnSpc>
              <a:spcBef>
                <a:spcPts val="0"/>
              </a:spcBef>
              <a:buFontTx/>
              <a:buNone/>
              <a:defRPr sz="2600" baseline="0">
                <a:solidFill>
                  <a:schemeClr val="bg1"/>
                </a:solidFill>
                <a:latin typeface="Century Gothic Bold" charset="0"/>
              </a:defRPr>
            </a:lvl1pPr>
            <a:lvl2pPr marL="360000" indent="0">
              <a:lnSpc>
                <a:spcPct val="120000"/>
              </a:lnSpc>
              <a:spcBef>
                <a:spcPts val="0"/>
              </a:spcBef>
              <a:buFontTx/>
              <a:buNone/>
              <a:defRPr sz="2600" baseline="0">
                <a:solidFill>
                  <a:srgbClr val="005A92"/>
                </a:solidFill>
              </a:defRPr>
            </a:lvl2pPr>
            <a:lvl3pPr marL="540000" indent="0">
              <a:lnSpc>
                <a:spcPct val="120000"/>
              </a:lnSpc>
              <a:spcBef>
                <a:spcPts val="0"/>
              </a:spcBef>
              <a:buFontTx/>
              <a:buNone/>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p:txBody>
      </p:sp>
    </p:spTree>
    <p:extLst>
      <p:ext uri="{BB962C8B-B14F-4D97-AF65-F5344CB8AC3E}">
        <p14:creationId xmlns:p14="http://schemas.microsoft.com/office/powerpoint/2010/main" val="95495428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XT 1_sle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0" indent="0" fontAlgn="t">
              <a:lnSpc>
                <a:spcPct val="120000"/>
              </a:lnSpc>
              <a:spcBef>
                <a:spcPts val="1600"/>
              </a:spcBef>
              <a:buFontTx/>
              <a:buNone/>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309704186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XT 2_slej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2"/>
            <a:ext cx="7886700" cy="4529667"/>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marL="0" marR="0" lvl="0" indent="0" algn="l" defTabSz="914400" rtl="0" eaLnBrk="1" fontAlgn="t" latinLnBrk="0" hangingPunct="1">
              <a:lnSpc>
                <a:spcPct val="120000"/>
              </a:lnSpc>
              <a:spcBef>
                <a:spcPts val="160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8062996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de ar parakst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4212036"/>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marL="0" marR="0" lvl="0" indent="0" algn="l" defTabSz="914400" rtl="0" eaLnBrk="1" fontAlgn="t" latinLnBrk="0" hangingPunct="1">
              <a:lnSpc>
                <a:spcPct val="120000"/>
              </a:lnSpc>
              <a:spcBef>
                <a:spcPts val="1600"/>
              </a:spcBef>
              <a:spcAft>
                <a:spcPts val="0"/>
              </a:spcAft>
              <a:buClrTx/>
              <a:buSzTx/>
              <a:buFontTx/>
              <a:buNone/>
              <a:tabLst/>
              <a:defRPr/>
            </a:pPr>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25284763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ela Bilde ar parakst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8215"/>
            <a:ext cx="9144000" cy="5313354"/>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marL="0" marR="0" lvl="0" indent="0" algn="l" defTabSz="914400" rtl="0" eaLnBrk="1" fontAlgn="t" latinLnBrk="0" hangingPunct="1">
              <a:lnSpc>
                <a:spcPct val="120000"/>
              </a:lnSpc>
              <a:spcBef>
                <a:spcPts val="1600"/>
              </a:spcBef>
              <a:spcAft>
                <a:spcPts val="0"/>
              </a:spcAft>
              <a:buClrTx/>
              <a:buSzTx/>
              <a:buFontTx/>
              <a:buNone/>
              <a:tabLst/>
              <a:defRPr/>
            </a:pPr>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6855556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A02517EA-B5F1-47A6-9D1B-93184851D45E}" type="datetime1">
              <a:rPr lang="en-US" altLang="lv-LV"/>
              <a:pPr>
                <a:defRPr/>
              </a:pPr>
              <a:t>11/2/2017</a:t>
            </a:fld>
            <a:endParaRPr lang="en-US" altLang="lv-LV"/>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B6C75864-C6DF-4FDA-BBC8-E7AEE53A9376}" type="slidenum">
              <a:rPr lang="en-US" altLang="lv-LV"/>
              <a:pPr>
                <a:defRPr/>
              </a:pPr>
              <a:t>‹#›</a:t>
            </a:fld>
            <a:endParaRPr lang="en-US" altLang="lv-LV"/>
          </a:p>
        </p:txBody>
      </p:sp>
    </p:spTree>
    <p:extLst>
      <p:ext uri="{BB962C8B-B14F-4D97-AF65-F5344CB8AC3E}">
        <p14:creationId xmlns:p14="http://schemas.microsoft.com/office/powerpoint/2010/main" val="600474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ela 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marL="0" marR="0" lvl="0" indent="0" algn="l" defTabSz="914400" rtl="0" eaLnBrk="1" fontAlgn="t" latinLnBrk="0" hangingPunct="1">
              <a:lnSpc>
                <a:spcPct val="120000"/>
              </a:lnSpc>
              <a:spcBef>
                <a:spcPts val="160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417512173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XT_līmeņi 1_sle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628650" y="1769533"/>
            <a:ext cx="7886700" cy="3683000"/>
          </a:xfrm>
          <a:prstGeom prst="rect">
            <a:avLst/>
          </a:prstGeom>
        </p:spPr>
        <p:txBody>
          <a:bodyPr lIns="0" tIns="0" rIns="0" bIns="0"/>
          <a:lstStyle>
            <a:lvl1pPr marL="0" indent="0" fontAlgn="t">
              <a:lnSpc>
                <a:spcPct val="120000"/>
              </a:lnSpc>
              <a:spcBef>
                <a:spcPts val="1600"/>
              </a:spcBef>
              <a:buFontTx/>
              <a:buNone/>
              <a:defRPr sz="2600" baseline="0">
                <a:solidFill>
                  <a:srgbClr val="005A92"/>
                </a:solidFill>
                <a:latin typeface="Century Gothic Bold" charset="0"/>
              </a:defRPr>
            </a:lvl1pPr>
            <a:lvl2pPr marL="360000" indent="-360000" fontAlgn="t">
              <a:lnSpc>
                <a:spcPct val="120000"/>
              </a:lnSpc>
              <a:spcBef>
                <a:spcPts val="0"/>
              </a:spcBef>
              <a:buClr>
                <a:srgbClr val="005A92"/>
              </a:buClr>
              <a:buFont typeface="Arial" charset="0"/>
              <a:buChar char="•"/>
              <a:defRPr sz="2600" baseline="0">
                <a:solidFill>
                  <a:srgbClr val="005A92"/>
                </a:solidFill>
              </a:defRPr>
            </a:lvl2pPr>
            <a:lvl3pPr marL="720000" indent="-360000" fontAlgn="t">
              <a:lnSpc>
                <a:spcPct val="120000"/>
              </a:lnSpc>
              <a:spcBef>
                <a:spcPts val="0"/>
              </a:spcBef>
              <a:buClr>
                <a:srgbClr val="005A92"/>
              </a:buClr>
              <a:buFont typeface="Wingdings" charset="2"/>
              <a:buChar char="§"/>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dirty="0" smtClean="0"/>
              <a:t>First level</a:t>
            </a:r>
          </a:p>
          <a:p>
            <a:pPr lvl="1"/>
            <a:r>
              <a:rPr lang="en-US" noProof="0" dirty="0" smtClean="0"/>
              <a:t>Second level</a:t>
            </a:r>
          </a:p>
          <a:p>
            <a:pPr lvl="2"/>
            <a:r>
              <a:rPr lang="en-US" noProof="0" dirty="0" smtClean="0"/>
              <a:t>Third level</a:t>
            </a:r>
          </a:p>
          <a:p>
            <a:pPr lvl="0"/>
            <a:r>
              <a:rPr lang="en-US" noProof="0" dirty="0" smtClean="0"/>
              <a:t>First level</a:t>
            </a:r>
          </a:p>
          <a:p>
            <a:pPr lvl="1"/>
            <a:r>
              <a:rPr lang="en-US" noProof="0" dirty="0" smtClean="0"/>
              <a:t>Second level</a:t>
            </a:r>
          </a:p>
          <a:p>
            <a:pPr lvl="2"/>
            <a:r>
              <a:rPr lang="en-US" noProof="0" dirty="0" smtClean="0"/>
              <a:t>Third level</a:t>
            </a:r>
          </a:p>
          <a:p>
            <a:pPr lvl="2"/>
            <a:endParaRPr lang="en-US" noProof="0" dirty="0" smtClean="0"/>
          </a:p>
        </p:txBody>
      </p:sp>
      <p:sp>
        <p:nvSpPr>
          <p:cNvPr id="5"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402011330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zskaitījums 1_sle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360000" indent="-360000" defTabSz="360000" fontAlgn="t">
              <a:lnSpc>
                <a:spcPct val="120000"/>
              </a:lnSpc>
              <a:spcBef>
                <a:spcPts val="1600"/>
              </a:spcBef>
              <a:buClr>
                <a:srgbClr val="005A92"/>
              </a:buClr>
              <a:buSzPct val="150000"/>
              <a:buFont typeface="Wingdings" charset="2"/>
              <a:buChar char="§"/>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279275486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XT 1_sleja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7886701"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0" y="1731342"/>
            <a:ext cx="7886701"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67929050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XT 2_sleja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1"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3"/>
          </p:nvPr>
        </p:nvSpPr>
        <p:spPr>
          <a:xfrm>
            <a:off x="4743448"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6" name="Text Placeholder 2"/>
          <p:cNvSpPr>
            <a:spLocks noGrp="1"/>
          </p:cNvSpPr>
          <p:nvPr>
            <p:ph type="body" sz="quarter" idx="14"/>
          </p:nvPr>
        </p:nvSpPr>
        <p:spPr>
          <a:xfrm>
            <a:off x="4743449"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220426474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ld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1"/>
          </p:nvPr>
        </p:nvSpPr>
        <p:spPr>
          <a:xfrm>
            <a:off x="2514600" y="4504460"/>
            <a:ext cx="4118845" cy="415498"/>
          </a:xfrm>
          <a:prstGeom prst="rect">
            <a:avLst/>
          </a:prstGeom>
        </p:spPr>
        <p:txBody>
          <a:bodyPr lIns="0" tIns="0" rIns="0" bIns="0" anchor="b" anchorCtr="0">
            <a:spAutoFit/>
          </a:bodyPr>
          <a:lstStyle>
            <a:lvl1pPr marL="0" indent="0" algn="ct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
        <p:nvSpPr>
          <p:cNvPr id="2" name="Rectangle 1"/>
          <p:cNvSpPr/>
          <p:nvPr userDrawn="1"/>
        </p:nvSpPr>
        <p:spPr>
          <a:xfrm>
            <a:off x="3229324" y="3244334"/>
            <a:ext cx="2685352" cy="553998"/>
          </a:xfrm>
          <a:prstGeom prst="rect">
            <a:avLst/>
          </a:prstGeom>
        </p:spPr>
        <p:txBody>
          <a:bodyPr wrap="none">
            <a:spAutoFit/>
          </a:bodyPr>
          <a:lstStyle/>
          <a:p>
            <a:pPr algn="ctr" defTabSz="457200" fontAlgn="base">
              <a:spcBef>
                <a:spcPct val="0"/>
              </a:spcBef>
              <a:spcAft>
                <a:spcPct val="0"/>
              </a:spcAft>
            </a:pPr>
            <a:r>
              <a:rPr lang="lv-LV" altLang="lv-LV" sz="3000" dirty="0" err="1" smtClean="0">
                <a:solidFill>
                  <a:prstClr val="white"/>
                </a:solidFill>
                <a:latin typeface="Century Gothic Bold" charset="0"/>
                <a:ea typeface="ヒラギノ角ゴ Pro W3" pitchFamily="122" charset="-128"/>
              </a:rPr>
              <a:t>www.altum.lv</a:t>
            </a:r>
            <a:endParaRPr lang="lv-LV" altLang="lv-LV" sz="3000" dirty="0">
              <a:solidFill>
                <a:prstClr val="white"/>
              </a:solidFill>
              <a:latin typeface="Century Gothic Bold" charset="0"/>
              <a:ea typeface="ヒラギノ角ゴ Pro W3" pitchFamily="122" charset="-128"/>
            </a:endParaRPr>
          </a:p>
        </p:txBody>
      </p:sp>
      <p:sp>
        <p:nvSpPr>
          <p:cNvPr id="5" name="Text Placeholder 2"/>
          <p:cNvSpPr>
            <a:spLocks noGrp="1"/>
          </p:cNvSpPr>
          <p:nvPr>
            <p:ph type="body" sz="quarter" idx="10"/>
          </p:nvPr>
        </p:nvSpPr>
        <p:spPr>
          <a:xfrm>
            <a:off x="971045" y="1068388"/>
            <a:ext cx="7201912" cy="553998"/>
          </a:xfrm>
          <a:prstGeom prst="rect">
            <a:avLst/>
          </a:prstGeom>
        </p:spPr>
        <p:txBody>
          <a:bodyPr lIns="0" tIns="0" rIns="0" bIns="0">
            <a:spAutoFit/>
          </a:bodyPr>
          <a:lstStyle>
            <a:lvl1pPr marL="0" indent="0" algn="ctr">
              <a:lnSpc>
                <a:spcPct val="120000"/>
              </a:lnSpc>
              <a:buFontTx/>
              <a:buNone/>
              <a:defRPr sz="30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22308018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793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lv-LV"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64AFCD9-6280-4CC6-B8D3-69A8CCBB66D8}" type="datetime1">
              <a:rPr lang="en-US" altLang="lv-LV" smtClean="0">
                <a:solidFill>
                  <a:srgbClr val="000000"/>
                </a:solidFill>
              </a:rPr>
              <a:pPr>
                <a:defRPr/>
              </a:pPr>
              <a:t>11/2/2017</a:t>
            </a:fld>
            <a:endParaRPr lang="en-US" altLang="lv-LV">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000" baseline="0">
                <a:latin typeface="Century Gothic" pitchFamily="34" charset="0"/>
              </a:defRPr>
            </a:lvl1pPr>
          </a:lstStyle>
          <a:p>
            <a:pPr>
              <a:defRPr/>
            </a:pPr>
            <a:fld id="{609F0F2B-E90C-48CA-BB72-972A0CD5AC73}" type="slidenum">
              <a:rPr lang="en-US" altLang="lv-LV" smtClean="0">
                <a:solidFill>
                  <a:srgbClr val="000000"/>
                </a:solidFill>
              </a:rPr>
              <a:pPr>
                <a:defRPr/>
              </a:pPr>
              <a:t>‹#›</a:t>
            </a:fld>
            <a:endParaRPr lang="en-US" altLang="lv-LV" dirty="0">
              <a:solidFill>
                <a:srgbClr val="000000"/>
              </a:solidFill>
            </a:endParaRPr>
          </a:p>
        </p:txBody>
      </p:sp>
    </p:spTree>
    <p:extLst>
      <p:ext uri="{BB962C8B-B14F-4D97-AF65-F5344CB8AC3E}">
        <p14:creationId xmlns:p14="http://schemas.microsoft.com/office/powerpoint/2010/main" val="2039623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117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t 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33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8B4D6190-2D0B-4923-B2C4-DEDF6A17D42B}" type="datetime1">
              <a:rPr lang="en-US" altLang="lv-LV"/>
              <a:pPr>
                <a:defRPr/>
              </a:pPr>
              <a:t>11/2/2017</a:t>
            </a:fld>
            <a:endParaRPr lang="en-US" altLang="lv-LV"/>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B4207E42-E1FC-4CB3-A2D3-D5A9B76B4F79}" type="slidenum">
              <a:rPr lang="en-US" altLang="lv-LV"/>
              <a:pPr>
                <a:defRPr/>
              </a:pPr>
              <a:t>‹#›</a:t>
            </a:fld>
            <a:endParaRPr lang="en-US" altLang="lv-LV"/>
          </a:p>
        </p:txBody>
      </p:sp>
    </p:spTree>
    <p:extLst>
      <p:ext uri="{BB962C8B-B14F-4D97-AF65-F5344CB8AC3E}">
        <p14:creationId xmlns:p14="http://schemas.microsoft.com/office/powerpoint/2010/main" val="33423952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osaukum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1068387"/>
            <a:ext cx="7201912" cy="664797"/>
          </a:xfrm>
          <a:prstGeom prst="rect">
            <a:avLst/>
          </a:prstGeom>
        </p:spPr>
        <p:txBody>
          <a:bodyPr lIns="0" tIns="0" rIns="0" bIns="0">
            <a:spAutoFit/>
          </a:bodyPr>
          <a:lstStyle>
            <a:lvl1pPr marL="0" indent="0" algn="ctr">
              <a:lnSpc>
                <a:spcPct val="120000"/>
              </a:lnSpc>
              <a:buFontTx/>
              <a:buNone/>
              <a:defRPr sz="3600" baseline="0">
                <a:solidFill>
                  <a:schemeClr val="bg1"/>
                </a:solidFill>
                <a:latin typeface="Century Gothic Bold" charset="0"/>
              </a:defRPr>
            </a:lvl1pPr>
          </a:lstStyle>
          <a:p>
            <a:pPr lvl="0"/>
            <a:r>
              <a:rPr lang="en-US" smtClean="0"/>
              <a:t>Click to edit Master text styles</a:t>
            </a:r>
          </a:p>
        </p:txBody>
      </p:sp>
      <p:sp>
        <p:nvSpPr>
          <p:cNvPr id="4" name="Text Placeholder 2"/>
          <p:cNvSpPr>
            <a:spLocks noGrp="1"/>
          </p:cNvSpPr>
          <p:nvPr>
            <p:ph type="body" sz="quarter" idx="11"/>
          </p:nvPr>
        </p:nvSpPr>
        <p:spPr>
          <a:xfrm>
            <a:off x="4572000" y="4504460"/>
            <a:ext cx="4118845" cy="415498"/>
          </a:xfrm>
          <a:prstGeom prst="rect">
            <a:avLst/>
          </a:prstGeom>
        </p:spPr>
        <p:txBody>
          <a:bodyPr lIns="0" tIns="0" rIns="0" bIns="0" anchor="b" anchorCtr="0">
            <a:spAutoFit/>
          </a:bodyPr>
          <a:lstStyle>
            <a:lvl1pPr marL="0" indent="0" algn="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8743071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osaukum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54203"/>
            <a:ext cx="7201912" cy="701731"/>
          </a:xfrm>
          <a:prstGeom prst="rect">
            <a:avLst/>
          </a:prstGeom>
        </p:spPr>
        <p:txBody>
          <a:bodyPr lIns="0" tIns="0" rIns="0" bIns="0" anchor="t" anchorCtr="0">
            <a:spAutoFit/>
          </a:bodyPr>
          <a:lstStyle>
            <a:lvl1pPr marL="0" indent="0" algn="l">
              <a:lnSpc>
                <a:spcPct val="120000"/>
              </a:lnSpc>
              <a:spcBef>
                <a:spcPts val="0"/>
              </a:spcBef>
              <a:buFontTx/>
              <a:buNone/>
              <a:defRPr sz="380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163709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atu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chemeClr val="bg1"/>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494636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atur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6627529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adaļ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2"/>
          </p:nvPr>
        </p:nvSpPr>
        <p:spPr>
          <a:xfrm>
            <a:off x="628650" y="1769533"/>
            <a:ext cx="7886700" cy="480131"/>
          </a:xfrm>
          <a:prstGeom prst="rect">
            <a:avLst/>
          </a:prstGeom>
        </p:spPr>
        <p:txBody>
          <a:bodyPr lIns="0" tIns="0" rIns="0" bIns="0">
            <a:spAutoFit/>
          </a:bodyPr>
          <a:lstStyle>
            <a:lvl1pPr marL="0" indent="0">
              <a:lnSpc>
                <a:spcPct val="120000"/>
              </a:lnSpc>
              <a:spcBef>
                <a:spcPts val="0"/>
              </a:spcBef>
              <a:buFontTx/>
              <a:buNone/>
              <a:defRPr sz="2600" baseline="0">
                <a:solidFill>
                  <a:schemeClr val="bg1"/>
                </a:solidFill>
                <a:latin typeface="Century Gothic Bold" charset="0"/>
              </a:defRPr>
            </a:lvl1pPr>
            <a:lvl2pPr marL="360000" indent="0">
              <a:lnSpc>
                <a:spcPct val="120000"/>
              </a:lnSpc>
              <a:spcBef>
                <a:spcPts val="0"/>
              </a:spcBef>
              <a:buFontTx/>
              <a:buNone/>
              <a:defRPr sz="2600" baseline="0">
                <a:solidFill>
                  <a:srgbClr val="005A92"/>
                </a:solidFill>
              </a:defRPr>
            </a:lvl2pPr>
            <a:lvl3pPr marL="540000" indent="0">
              <a:lnSpc>
                <a:spcPct val="120000"/>
              </a:lnSpc>
              <a:spcBef>
                <a:spcPts val="0"/>
              </a:spcBef>
              <a:buFontTx/>
              <a:buNone/>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p:txBody>
      </p:sp>
    </p:spTree>
    <p:extLst>
      <p:ext uri="{BB962C8B-B14F-4D97-AF65-F5344CB8AC3E}">
        <p14:creationId xmlns:p14="http://schemas.microsoft.com/office/powerpoint/2010/main" val="3050726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XT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0" indent="0" fontAlgn="t">
              <a:lnSpc>
                <a:spcPct val="120000"/>
              </a:lnSpc>
              <a:spcBef>
                <a:spcPts val="1600"/>
              </a:spcBef>
              <a:buFontTx/>
              <a:buNone/>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3018561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XT 2_sleja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2"/>
            <a:ext cx="7886700" cy="4529667"/>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2612995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4212036"/>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715097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ela 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8215"/>
            <a:ext cx="9144000" cy="5313354"/>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942086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ela Bil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951671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v-LV"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DD3342BB-60AD-4988-AD56-B25C6AFEFEA3}" type="datetime1">
              <a:rPr lang="en-US" altLang="lv-LV"/>
              <a:pPr>
                <a:defRPr/>
              </a:pPr>
              <a:t>11/2/2017</a:t>
            </a:fld>
            <a:endParaRPr lang="en-US" altLang="lv-LV"/>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A88D98FA-219E-43E1-8954-AF1FA4B0E13E}" type="slidenum">
              <a:rPr lang="en-US" altLang="lv-LV"/>
              <a:pPr>
                <a:defRPr/>
              </a:pPr>
              <a:t>‹#›</a:t>
            </a:fld>
            <a:endParaRPr lang="en-US" altLang="lv-LV"/>
          </a:p>
        </p:txBody>
      </p:sp>
    </p:spTree>
    <p:extLst>
      <p:ext uri="{BB962C8B-B14F-4D97-AF65-F5344CB8AC3E}">
        <p14:creationId xmlns:p14="http://schemas.microsoft.com/office/powerpoint/2010/main" val="426450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XT_līmeņi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1"/>
          </p:nvPr>
        </p:nvSpPr>
        <p:spPr>
          <a:xfrm>
            <a:off x="628650" y="1769533"/>
            <a:ext cx="7886700" cy="3683000"/>
          </a:xfrm>
          <a:prstGeom prst="rect">
            <a:avLst/>
          </a:prstGeom>
        </p:spPr>
        <p:txBody>
          <a:bodyPr lIns="0" tIns="0" rIns="0" bIns="0"/>
          <a:lstStyle>
            <a:lvl1pPr marL="0" indent="0" fontAlgn="t">
              <a:lnSpc>
                <a:spcPct val="120000"/>
              </a:lnSpc>
              <a:spcBef>
                <a:spcPts val="1600"/>
              </a:spcBef>
              <a:buFontTx/>
              <a:buNone/>
              <a:defRPr sz="2600" baseline="0">
                <a:solidFill>
                  <a:srgbClr val="005A92"/>
                </a:solidFill>
                <a:latin typeface="Century Gothic Bold" charset="0"/>
              </a:defRPr>
            </a:lvl1pPr>
            <a:lvl2pPr marL="360000" indent="-360000" fontAlgn="t">
              <a:lnSpc>
                <a:spcPct val="120000"/>
              </a:lnSpc>
              <a:spcBef>
                <a:spcPts val="0"/>
              </a:spcBef>
              <a:buClr>
                <a:srgbClr val="005A92"/>
              </a:buClr>
              <a:buFont typeface="Arial" charset="0"/>
              <a:buChar char="•"/>
              <a:defRPr sz="2600" baseline="0">
                <a:solidFill>
                  <a:srgbClr val="005A92"/>
                </a:solidFill>
              </a:defRPr>
            </a:lvl2pPr>
            <a:lvl3pPr marL="720000" indent="-360000" fontAlgn="t">
              <a:lnSpc>
                <a:spcPct val="120000"/>
              </a:lnSpc>
              <a:spcBef>
                <a:spcPts val="0"/>
              </a:spcBef>
              <a:buClr>
                <a:srgbClr val="005A92"/>
              </a:buClr>
              <a:buFont typeface="Wingdings" charset="2"/>
              <a:buChar char="§"/>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5"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607163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Uzskaitījums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360000" indent="-360000" defTabSz="360000" fontAlgn="t">
              <a:lnSpc>
                <a:spcPct val="120000"/>
              </a:lnSpc>
              <a:spcBef>
                <a:spcPts val="1600"/>
              </a:spcBef>
              <a:buClr>
                <a:srgbClr val="005A92"/>
              </a:buClr>
              <a:buSzPct val="150000"/>
              <a:buFont typeface="Wingdings" charset="2"/>
              <a:buChar char="§"/>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951659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XT 1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7886701"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0" y="1731342"/>
            <a:ext cx="7886701"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3543153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XT 2_sleja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1" i="0" baseline="0">
                <a:solidFill>
                  <a:schemeClr val="bg1"/>
                </a:solidFill>
                <a:latin typeface="Century Gothic" charset="0"/>
              </a:defRPr>
            </a:lvl1pPr>
          </a:lstStyle>
          <a:p>
            <a:pPr lvl="0"/>
            <a:r>
              <a:rPr lang="en-US" smtClean="0"/>
              <a:t>Click to edit Master text styles</a:t>
            </a:r>
          </a:p>
        </p:txBody>
      </p:sp>
      <p:sp>
        <p:nvSpPr>
          <p:cNvPr id="8" name="Text Placeholder 2"/>
          <p:cNvSpPr>
            <a:spLocks noGrp="1"/>
          </p:cNvSpPr>
          <p:nvPr>
            <p:ph type="body" sz="quarter" idx="11"/>
          </p:nvPr>
        </p:nvSpPr>
        <p:spPr>
          <a:xfrm>
            <a:off x="628650"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10" name="Text Placeholder 2"/>
          <p:cNvSpPr>
            <a:spLocks noGrp="1"/>
          </p:cNvSpPr>
          <p:nvPr>
            <p:ph type="body" sz="quarter" idx="12"/>
          </p:nvPr>
        </p:nvSpPr>
        <p:spPr>
          <a:xfrm>
            <a:off x="628651"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3"/>
          </p:nvPr>
        </p:nvSpPr>
        <p:spPr>
          <a:xfrm>
            <a:off x="4743448" y="2413347"/>
            <a:ext cx="3661997" cy="461665"/>
          </a:xfrm>
          <a:prstGeom prst="rect">
            <a:avLst/>
          </a:prstGeom>
        </p:spPr>
        <p:txBody>
          <a:bodyPr wrap="square" lIns="0" tIns="0" rIns="0" bIns="0" anchor="t" anchorCtr="0">
            <a:spAutoFit/>
          </a:bodyPr>
          <a:lstStyle>
            <a:lvl1pPr marL="0" indent="0" algn="l">
              <a:lnSpc>
                <a:spcPct val="150000"/>
              </a:lnSpc>
              <a:spcBef>
                <a:spcPts val="0"/>
              </a:spcBef>
              <a:buFontTx/>
              <a:buNone/>
              <a:defRPr sz="2000" baseline="0">
                <a:solidFill>
                  <a:srgbClr val="005A92"/>
                </a:solidFill>
                <a:latin typeface="Century Gothic" charset="0"/>
              </a:defRPr>
            </a:lvl1pPr>
          </a:lstStyle>
          <a:p>
            <a:pPr lvl="0"/>
            <a:r>
              <a:rPr lang="en-US" smtClean="0"/>
              <a:t>Click to edit Master text styles</a:t>
            </a:r>
          </a:p>
        </p:txBody>
      </p:sp>
      <p:sp>
        <p:nvSpPr>
          <p:cNvPr id="6" name="Text Placeholder 2"/>
          <p:cNvSpPr>
            <a:spLocks noGrp="1"/>
          </p:cNvSpPr>
          <p:nvPr>
            <p:ph type="body" sz="quarter" idx="14"/>
          </p:nvPr>
        </p:nvSpPr>
        <p:spPr>
          <a:xfrm>
            <a:off x="4743449" y="1731342"/>
            <a:ext cx="3661996" cy="600164"/>
          </a:xfrm>
          <a:prstGeom prst="rect">
            <a:avLst/>
          </a:prstGeom>
        </p:spPr>
        <p:txBody>
          <a:bodyPr wrap="square" lIns="0" tIns="0" rIns="0" bIns="0" anchor="t" anchorCtr="0">
            <a:spAutoFit/>
          </a:bodyPr>
          <a:lstStyle>
            <a:lvl1pPr marL="0" indent="0" algn="l">
              <a:lnSpc>
                <a:spcPct val="150000"/>
              </a:lnSpc>
              <a:spcBef>
                <a:spcPts val="0"/>
              </a:spcBef>
              <a:buFontTx/>
              <a:buNone/>
              <a:defRPr sz="2600" baseline="0">
                <a:solidFill>
                  <a:srgbClr val="005A92"/>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4115620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aldi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3228975" y="3244850"/>
            <a:ext cx="2686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ヒラギノ角ゴ Pro W3"/>
                <a:cs typeface="ヒラギノ角ゴ Pro W3"/>
              </a:defRPr>
            </a:lvl1pPr>
            <a:lvl2pPr marL="742950" indent="-285750" eaLnBrk="0" hangingPunct="0">
              <a:defRPr>
                <a:solidFill>
                  <a:schemeClr val="tx1"/>
                </a:solidFill>
                <a:latin typeface="Calibri" pitchFamily="34" charset="0"/>
                <a:ea typeface="ヒラギノ角ゴ Pro W3"/>
                <a:cs typeface="ヒラギノ角ゴ Pro W3"/>
              </a:defRPr>
            </a:lvl2pPr>
            <a:lvl3pPr marL="1143000" indent="-228600" eaLnBrk="0" hangingPunct="0">
              <a:defRPr>
                <a:solidFill>
                  <a:schemeClr val="tx1"/>
                </a:solidFill>
                <a:latin typeface="Calibri" pitchFamily="34" charset="0"/>
                <a:ea typeface="ヒラギノ角ゴ Pro W3"/>
                <a:cs typeface="ヒラギノ角ゴ Pro W3"/>
              </a:defRPr>
            </a:lvl3pPr>
            <a:lvl4pPr marL="1600200" indent="-228600" eaLnBrk="0" hangingPunct="0">
              <a:defRPr>
                <a:solidFill>
                  <a:schemeClr val="tx1"/>
                </a:solidFill>
                <a:latin typeface="Calibri" pitchFamily="34" charset="0"/>
                <a:ea typeface="ヒラギノ角ゴ Pro W3"/>
                <a:cs typeface="ヒラギノ角ゴ Pro W3"/>
              </a:defRPr>
            </a:lvl4pPr>
            <a:lvl5pPr marL="2057400" indent="-228600" eaLnBrk="0" hangingPunct="0">
              <a:defRPr>
                <a:solidFill>
                  <a:schemeClr val="tx1"/>
                </a:solidFill>
                <a:latin typeface="Calibri"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a:cs typeface="ヒラギノ角ゴ Pro W3"/>
              </a:defRPr>
            </a:lvl9pPr>
          </a:lstStyle>
          <a:p>
            <a:pPr algn="ctr" defTabSz="457200" eaLnBrk="1" fontAlgn="base" hangingPunct="1">
              <a:spcBef>
                <a:spcPct val="0"/>
              </a:spcBef>
              <a:spcAft>
                <a:spcPct val="0"/>
              </a:spcAft>
              <a:defRPr/>
            </a:pPr>
            <a:r>
              <a:rPr lang="lv-LV" altLang="lv-LV" sz="3000" smtClean="0">
                <a:solidFill>
                  <a:srgbClr val="FFFFFF"/>
                </a:solidFill>
                <a:latin typeface="Century Gothic Bold" pitchFamily="34" charset="0"/>
              </a:rPr>
              <a:t>www.altum.lv</a:t>
            </a:r>
          </a:p>
        </p:txBody>
      </p:sp>
      <p:sp>
        <p:nvSpPr>
          <p:cNvPr id="4" name="Text Placeholder 2"/>
          <p:cNvSpPr>
            <a:spLocks noGrp="1"/>
          </p:cNvSpPr>
          <p:nvPr>
            <p:ph type="body" sz="quarter" idx="11"/>
          </p:nvPr>
        </p:nvSpPr>
        <p:spPr>
          <a:xfrm>
            <a:off x="2514600" y="4504460"/>
            <a:ext cx="4118845" cy="415498"/>
          </a:xfrm>
          <a:prstGeom prst="rect">
            <a:avLst/>
          </a:prstGeom>
        </p:spPr>
        <p:txBody>
          <a:bodyPr lIns="0" tIns="0" rIns="0" bIns="0" anchor="b" anchorCtr="0">
            <a:spAutoFit/>
          </a:bodyPr>
          <a:lstStyle>
            <a:lvl1pPr marL="0" indent="0" algn="ct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
        <p:nvSpPr>
          <p:cNvPr id="5" name="Text Placeholder 2"/>
          <p:cNvSpPr>
            <a:spLocks noGrp="1"/>
          </p:cNvSpPr>
          <p:nvPr>
            <p:ph type="body" sz="quarter" idx="10"/>
          </p:nvPr>
        </p:nvSpPr>
        <p:spPr>
          <a:xfrm>
            <a:off x="971045" y="1068388"/>
            <a:ext cx="7201912" cy="553998"/>
          </a:xfrm>
          <a:prstGeom prst="rect">
            <a:avLst/>
          </a:prstGeom>
        </p:spPr>
        <p:txBody>
          <a:bodyPr lIns="0" tIns="0" rIns="0" bIns="0">
            <a:spAutoFit/>
          </a:bodyPr>
          <a:lstStyle>
            <a:lvl1pPr marL="0" indent="0" algn="ctr">
              <a:lnSpc>
                <a:spcPct val="120000"/>
              </a:lnSpc>
              <a:buFontTx/>
              <a:buNone/>
              <a:defRPr sz="30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3790012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64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lv-LV"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a:solidFill>
                  <a:srgbClr val="000000"/>
                </a:solidFill>
                <a:latin typeface="Century Gothic" panose="020F0302020204030204"/>
                <a:ea typeface="+mn-ea"/>
                <a:cs typeface="+mn-cs"/>
              </a:defRPr>
            </a:lvl1pPr>
          </a:lstStyle>
          <a:p>
            <a:pPr>
              <a:defRPr/>
            </a:pPr>
            <a:fld id="{144F448E-17F1-47DC-9D58-C456B536FEC9}" type="datetime1">
              <a:rPr lang="en-US" altLang="lv-LV"/>
              <a:pPr>
                <a:defRPr/>
              </a:pPr>
              <a:t>11/2/2017</a:t>
            </a:fld>
            <a:endParaRPr lang="en-US" altLang="lv-LV"/>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a:solidFill>
                  <a:prstClr val="black">
                    <a:tint val="75000"/>
                  </a:prstClr>
                </a:solidFill>
                <a:latin typeface="Century Gothic" panose="020F0302020204030204"/>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000" baseline="0">
                <a:solidFill>
                  <a:srgbClr val="000000"/>
                </a:solidFill>
                <a:latin typeface="Century Gothic" pitchFamily="34" charset="0"/>
                <a:ea typeface="+mn-ea"/>
                <a:cs typeface="+mn-cs"/>
              </a:defRPr>
            </a:lvl1pPr>
          </a:lstStyle>
          <a:p>
            <a:pPr>
              <a:defRPr/>
            </a:pPr>
            <a:fld id="{6A95E55B-E5F0-4300-9B4A-88FCD04DA450}" type="slidenum">
              <a:rPr lang="en-US" altLang="lv-LV"/>
              <a:pPr>
                <a:defRPr/>
              </a:pPr>
              <a:t>‹#›</a:t>
            </a:fld>
            <a:endParaRPr lang="en-US" altLang="lv-LV" dirty="0"/>
          </a:p>
        </p:txBody>
      </p:sp>
    </p:spTree>
    <p:extLst>
      <p:ext uri="{BB962C8B-B14F-4D97-AF65-F5344CB8AC3E}">
        <p14:creationId xmlns:p14="http://schemas.microsoft.com/office/powerpoint/2010/main" val="33469113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331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t Start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357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osaukum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1068387"/>
            <a:ext cx="7201912" cy="664797"/>
          </a:xfrm>
          <a:prstGeom prst="rect">
            <a:avLst/>
          </a:prstGeom>
        </p:spPr>
        <p:txBody>
          <a:bodyPr lIns="0" tIns="0" rIns="0" bIns="0">
            <a:spAutoFit/>
          </a:bodyPr>
          <a:lstStyle>
            <a:lvl1pPr marL="0" indent="0" algn="ctr">
              <a:lnSpc>
                <a:spcPct val="120000"/>
              </a:lnSpc>
              <a:buFontTx/>
              <a:buNone/>
              <a:defRPr sz="3600" baseline="0">
                <a:solidFill>
                  <a:schemeClr val="bg1"/>
                </a:solidFill>
                <a:latin typeface="Century Gothic Bold" charset="0"/>
              </a:defRPr>
            </a:lvl1pPr>
          </a:lstStyle>
          <a:p>
            <a:pPr lvl="0"/>
            <a:r>
              <a:rPr lang="en-US" smtClean="0"/>
              <a:t>Click to edit Master text styles</a:t>
            </a:r>
          </a:p>
        </p:txBody>
      </p:sp>
      <p:sp>
        <p:nvSpPr>
          <p:cNvPr id="4" name="Text Placeholder 2"/>
          <p:cNvSpPr>
            <a:spLocks noGrp="1"/>
          </p:cNvSpPr>
          <p:nvPr>
            <p:ph type="body" sz="quarter" idx="11"/>
          </p:nvPr>
        </p:nvSpPr>
        <p:spPr>
          <a:xfrm>
            <a:off x="4572000" y="4504460"/>
            <a:ext cx="4118845" cy="415498"/>
          </a:xfrm>
          <a:prstGeom prst="rect">
            <a:avLst/>
          </a:prstGeom>
        </p:spPr>
        <p:txBody>
          <a:bodyPr lIns="0" tIns="0" rIns="0" bIns="0" anchor="b" anchorCtr="0">
            <a:spAutoFit/>
          </a:bodyPr>
          <a:lstStyle>
            <a:lvl1pPr marL="0" indent="0" algn="r">
              <a:lnSpc>
                <a:spcPct val="150000"/>
              </a:lnSpc>
              <a:spcBef>
                <a:spcPts val="0"/>
              </a:spcBef>
              <a:buFontTx/>
              <a:buNone/>
              <a:defRPr sz="18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89218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v-LV"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3"/>
          <p:cNvSpPr>
            <a:spLocks noGrp="1"/>
          </p:cNvSpPr>
          <p:nvPr>
            <p:ph type="dt" sz="half" idx="10"/>
          </p:nvPr>
        </p:nvSpPr>
        <p:spPr/>
        <p:txBody>
          <a:bodyPr/>
          <a:lstStyle>
            <a:lvl1pPr eaLnBrk="0" hangingPunct="0">
              <a:defRPr>
                <a:ea typeface="ヒラギノ角ゴ Pro W3"/>
                <a:cs typeface="ヒラギノ角ゴ Pro W3"/>
              </a:defRPr>
            </a:lvl1pPr>
          </a:lstStyle>
          <a:p>
            <a:pPr>
              <a:defRPr/>
            </a:pPr>
            <a:fld id="{8FF4BDF2-6C8D-4745-ADEE-356730585F6A}" type="datetime1">
              <a:rPr lang="en-US" altLang="lv-LV"/>
              <a:pPr>
                <a:defRPr/>
              </a:pPr>
              <a:t>11/2/2017</a:t>
            </a:fld>
            <a:endParaRPr lang="en-US" altLang="lv-LV"/>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515F1F4F-1C66-4C15-8DB1-EBE2421B2DF4}" type="slidenum">
              <a:rPr lang="en-US" altLang="lv-LV"/>
              <a:pPr>
                <a:defRPr/>
              </a:pPr>
              <a:t>‹#›</a:t>
            </a:fld>
            <a:endParaRPr lang="en-US" altLang="lv-LV"/>
          </a:p>
        </p:txBody>
      </p:sp>
    </p:spTree>
    <p:extLst>
      <p:ext uri="{BB962C8B-B14F-4D97-AF65-F5344CB8AC3E}">
        <p14:creationId xmlns:p14="http://schemas.microsoft.com/office/powerpoint/2010/main" val="14488625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osaukum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54203"/>
            <a:ext cx="7201912" cy="701731"/>
          </a:xfrm>
          <a:prstGeom prst="rect">
            <a:avLst/>
          </a:prstGeom>
        </p:spPr>
        <p:txBody>
          <a:bodyPr lIns="0" tIns="0" rIns="0" bIns="0" anchor="t" anchorCtr="0">
            <a:spAutoFit/>
          </a:bodyPr>
          <a:lstStyle>
            <a:lvl1pPr marL="0" indent="0" algn="l">
              <a:lnSpc>
                <a:spcPct val="120000"/>
              </a:lnSpc>
              <a:spcBef>
                <a:spcPts val="0"/>
              </a:spcBef>
              <a:buFontTx/>
              <a:buNone/>
              <a:defRPr sz="380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10137803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atur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chemeClr val="bg1"/>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chemeClr val="bg1"/>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424047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aturs_a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71045" y="735731"/>
            <a:ext cx="7201912" cy="553998"/>
          </a:xfrm>
          <a:prstGeom prst="rect">
            <a:avLst/>
          </a:prstGeom>
        </p:spPr>
        <p:txBody>
          <a:bodyPr lIns="0" tIns="0" rIns="0" bIns="0" anchor="b" anchorCtr="0">
            <a:spAutoFit/>
          </a:bodyPr>
          <a:lstStyle>
            <a:lvl1pPr marL="0" indent="0" algn="l">
              <a:lnSpc>
                <a:spcPct val="120000"/>
              </a:lnSpc>
              <a:spcBef>
                <a:spcPts val="0"/>
              </a:spcBef>
              <a:buFontTx/>
              <a:buNone/>
              <a:defRPr sz="3000" baseline="0">
                <a:solidFill>
                  <a:srgbClr val="005A92"/>
                </a:solidFill>
                <a:latin typeface="Century Gothic Bold" charset="0"/>
              </a:defRPr>
            </a:lvl1pPr>
          </a:lstStyle>
          <a:p>
            <a:pPr lvl="0"/>
            <a:r>
              <a:rPr lang="en-US" smtClean="0"/>
              <a:t>Click to edit Master text styles</a:t>
            </a:r>
          </a:p>
        </p:txBody>
      </p:sp>
      <p:sp>
        <p:nvSpPr>
          <p:cNvPr id="5" name="Text Placeholder 2"/>
          <p:cNvSpPr>
            <a:spLocks noGrp="1"/>
          </p:cNvSpPr>
          <p:nvPr>
            <p:ph type="body" sz="quarter" idx="12"/>
          </p:nvPr>
        </p:nvSpPr>
        <p:spPr>
          <a:xfrm>
            <a:off x="971045" y="1359986"/>
            <a:ext cx="7201912" cy="640175"/>
          </a:xfrm>
          <a:prstGeom prst="rect">
            <a:avLst/>
          </a:prstGeom>
        </p:spPr>
        <p:txBody>
          <a:bodyPr lIns="0" tIns="0" rIns="0" bIns="0" anchor="t" anchorCtr="0">
            <a:spAutoFit/>
          </a:bodyPr>
          <a:lstStyle>
            <a:lvl1pPr marL="0" indent="0" algn="l">
              <a:lnSpc>
                <a:spcPct val="160000"/>
              </a:lnSpc>
              <a:spcBef>
                <a:spcPts val="0"/>
              </a:spcBef>
              <a:spcAft>
                <a:spcPts val="0"/>
              </a:spcAft>
              <a:buFontTx/>
              <a:buNone/>
              <a:defRPr sz="2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8719845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adaļ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2"/>
          </p:nvPr>
        </p:nvSpPr>
        <p:spPr>
          <a:xfrm>
            <a:off x="628650" y="1769533"/>
            <a:ext cx="7886700" cy="480131"/>
          </a:xfrm>
          <a:prstGeom prst="rect">
            <a:avLst/>
          </a:prstGeom>
        </p:spPr>
        <p:txBody>
          <a:bodyPr lIns="0" tIns="0" rIns="0" bIns="0">
            <a:spAutoFit/>
          </a:bodyPr>
          <a:lstStyle>
            <a:lvl1pPr marL="0" indent="0">
              <a:lnSpc>
                <a:spcPct val="120000"/>
              </a:lnSpc>
              <a:spcBef>
                <a:spcPts val="0"/>
              </a:spcBef>
              <a:buFontTx/>
              <a:buNone/>
              <a:defRPr sz="2600" baseline="0">
                <a:solidFill>
                  <a:schemeClr val="bg1"/>
                </a:solidFill>
                <a:latin typeface="Century Gothic Bold" charset="0"/>
              </a:defRPr>
            </a:lvl1pPr>
            <a:lvl2pPr marL="360000" indent="0">
              <a:lnSpc>
                <a:spcPct val="120000"/>
              </a:lnSpc>
              <a:spcBef>
                <a:spcPts val="0"/>
              </a:spcBef>
              <a:buFontTx/>
              <a:buNone/>
              <a:defRPr sz="2600" baseline="0">
                <a:solidFill>
                  <a:srgbClr val="005A92"/>
                </a:solidFill>
              </a:defRPr>
            </a:lvl2pPr>
            <a:lvl3pPr marL="540000" indent="0">
              <a:lnSpc>
                <a:spcPct val="120000"/>
              </a:lnSpc>
              <a:spcBef>
                <a:spcPts val="0"/>
              </a:spcBef>
              <a:buFontTx/>
              <a:buNone/>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p:txBody>
      </p:sp>
    </p:spTree>
    <p:extLst>
      <p:ext uri="{BB962C8B-B14F-4D97-AF65-F5344CB8AC3E}">
        <p14:creationId xmlns:p14="http://schemas.microsoft.com/office/powerpoint/2010/main" val="3562808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XT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369332"/>
          </a:xfrm>
          <a:prstGeom prst="rect">
            <a:avLst/>
          </a:prstGeom>
        </p:spPr>
        <p:txBody>
          <a:bodyPr lIns="0" tIns="0" rIns="0" bIns="0">
            <a:spAutoFit/>
          </a:bodyPr>
          <a:lstStyle>
            <a:lvl1pPr marL="0" indent="0" fontAlgn="t">
              <a:lnSpc>
                <a:spcPct val="120000"/>
              </a:lnSpc>
              <a:spcBef>
                <a:spcPts val="1600"/>
              </a:spcBef>
              <a:buFontTx/>
              <a:buNone/>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28969178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XT 2_sleja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2"/>
            <a:ext cx="7886700" cy="4529667"/>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1587530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
        <p:nvSpPr>
          <p:cNvPr id="3" name="Content Placeholder 2"/>
          <p:cNvSpPr>
            <a:spLocks noGrp="1"/>
          </p:cNvSpPr>
          <p:nvPr>
            <p:ph idx="1"/>
          </p:nvPr>
        </p:nvSpPr>
        <p:spPr>
          <a:xfrm>
            <a:off x="628650" y="1769533"/>
            <a:ext cx="7886700" cy="4212036"/>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1613963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iela Bilde ar parakst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8215"/>
            <a:ext cx="9144000" cy="5313354"/>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
        <p:nvSpPr>
          <p:cNvPr id="4" name="Text Placeholder 2"/>
          <p:cNvSpPr>
            <a:spLocks noGrp="1"/>
          </p:cNvSpPr>
          <p:nvPr>
            <p:ph type="body" sz="quarter" idx="11"/>
          </p:nvPr>
        </p:nvSpPr>
        <p:spPr>
          <a:xfrm>
            <a:off x="628650" y="6027734"/>
            <a:ext cx="7886701" cy="369332"/>
          </a:xfrm>
          <a:prstGeom prst="rect">
            <a:avLst/>
          </a:prstGeom>
        </p:spPr>
        <p:txBody>
          <a:bodyPr wrap="square" lIns="0" tIns="0" rIns="0" bIns="0" anchor="b" anchorCtr="0">
            <a:spAutoFit/>
          </a:bodyPr>
          <a:lstStyle>
            <a:lvl1pPr marL="0" indent="0" algn="l">
              <a:lnSpc>
                <a:spcPct val="150000"/>
              </a:lnSpc>
              <a:spcBef>
                <a:spcPts val="0"/>
              </a:spcBef>
              <a:buFontTx/>
              <a:buNone/>
              <a:defRPr sz="1600" baseline="0">
                <a:solidFill>
                  <a:srgbClr val="005A92"/>
                </a:solidFill>
                <a:latin typeface="Century Gothic" charset="0"/>
              </a:defRPr>
            </a:lvl1pPr>
          </a:lstStyle>
          <a:p>
            <a:pPr lvl="0"/>
            <a:r>
              <a:rPr lang="en-US" smtClean="0"/>
              <a:t>Click to edit Master text styles</a:t>
            </a:r>
          </a:p>
        </p:txBody>
      </p:sp>
    </p:spTree>
    <p:extLst>
      <p:ext uri="{BB962C8B-B14F-4D97-AF65-F5344CB8AC3E}">
        <p14:creationId xmlns:p14="http://schemas.microsoft.com/office/powerpoint/2010/main" val="24893837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iela Bil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80992"/>
          </a:xfrm>
          <a:prstGeom prst="rect">
            <a:avLst/>
          </a:prstGeom>
        </p:spPr>
        <p:txBody>
          <a:bodyPr lIns="0" tIns="0" rIns="0" bIns="0" numCol="2" spcCol="360000">
            <a:noAutofit/>
          </a:bodyPr>
          <a:lstStyle>
            <a:lvl1pPr marL="0" marR="0" indent="0" algn="l" defTabSz="914400" rtl="0" eaLnBrk="1" fontAlgn="t" latinLnBrk="0" hangingPunct="1">
              <a:lnSpc>
                <a:spcPct val="120000"/>
              </a:lnSpc>
              <a:spcBef>
                <a:spcPts val="1600"/>
              </a:spcBef>
              <a:spcAft>
                <a:spcPts val="0"/>
              </a:spcAft>
              <a:buClrTx/>
              <a:buSzTx/>
              <a:buFontTx/>
              <a:buNone/>
              <a:tabLst/>
              <a:defRPr sz="2000" baseline="0">
                <a:solidFill>
                  <a:srgbClr val="005A92"/>
                </a:solidFill>
              </a:defRPr>
            </a:lvl1pPr>
          </a:lstStyle>
          <a:p>
            <a:pPr lvl="0"/>
            <a:r>
              <a:rPr lang="en-US" smtClean="0"/>
              <a:t>Click to edit Master text styles</a:t>
            </a:r>
          </a:p>
        </p:txBody>
      </p:sp>
    </p:spTree>
    <p:extLst>
      <p:ext uri="{BB962C8B-B14F-4D97-AF65-F5344CB8AC3E}">
        <p14:creationId xmlns:p14="http://schemas.microsoft.com/office/powerpoint/2010/main" val="19538344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XT_līmeņi 1_slej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1"/>
          </p:nvPr>
        </p:nvSpPr>
        <p:spPr>
          <a:xfrm>
            <a:off x="628650" y="1769533"/>
            <a:ext cx="7886700" cy="3683000"/>
          </a:xfrm>
          <a:prstGeom prst="rect">
            <a:avLst/>
          </a:prstGeom>
        </p:spPr>
        <p:txBody>
          <a:bodyPr lIns="0" tIns="0" rIns="0" bIns="0"/>
          <a:lstStyle>
            <a:lvl1pPr marL="0" indent="0" fontAlgn="t">
              <a:lnSpc>
                <a:spcPct val="120000"/>
              </a:lnSpc>
              <a:spcBef>
                <a:spcPts val="1600"/>
              </a:spcBef>
              <a:buFontTx/>
              <a:buNone/>
              <a:defRPr sz="2600" baseline="0">
                <a:solidFill>
                  <a:srgbClr val="005A92"/>
                </a:solidFill>
                <a:latin typeface="Century Gothic Bold" charset="0"/>
              </a:defRPr>
            </a:lvl1pPr>
            <a:lvl2pPr marL="360000" indent="-360000" fontAlgn="t">
              <a:lnSpc>
                <a:spcPct val="120000"/>
              </a:lnSpc>
              <a:spcBef>
                <a:spcPts val="0"/>
              </a:spcBef>
              <a:buClr>
                <a:srgbClr val="005A92"/>
              </a:buClr>
              <a:buFont typeface="Arial" charset="0"/>
              <a:buChar char="•"/>
              <a:defRPr sz="2600" baseline="0">
                <a:solidFill>
                  <a:srgbClr val="005A92"/>
                </a:solidFill>
              </a:defRPr>
            </a:lvl2pPr>
            <a:lvl3pPr marL="720000" indent="-360000" fontAlgn="t">
              <a:lnSpc>
                <a:spcPct val="120000"/>
              </a:lnSpc>
              <a:spcBef>
                <a:spcPts val="0"/>
              </a:spcBef>
              <a:buClr>
                <a:srgbClr val="005A92"/>
              </a:buClr>
              <a:buFont typeface="Wingdings" charset="2"/>
              <a:buChar char="§"/>
              <a:defRPr baseline="0">
                <a:solidFill>
                  <a:srgbClr val="005A92"/>
                </a:solidFill>
              </a:defRPr>
            </a:lvl3pPr>
            <a:lvl4pPr marL="0" indent="0">
              <a:lnSpc>
                <a:spcPct val="120000"/>
              </a:lnSpc>
              <a:spcBef>
                <a:spcPts val="0"/>
              </a:spcBef>
              <a:buFontTx/>
              <a:buNone/>
              <a:defRPr baseline="0">
                <a:solidFill>
                  <a:srgbClr val="005A92"/>
                </a:solidFill>
              </a:defRPr>
            </a:lvl4pPr>
            <a:lvl5pPr marL="0" indent="0">
              <a:lnSpc>
                <a:spcPct val="120000"/>
              </a:lnSpc>
              <a:spcBef>
                <a:spcPts val="0"/>
              </a:spcBef>
              <a:buFontTx/>
              <a:buNone/>
              <a:defRPr baseline="0">
                <a:solidFill>
                  <a:srgbClr val="005A9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5" name="Text Placeholder 2"/>
          <p:cNvSpPr>
            <a:spLocks noGrp="1"/>
          </p:cNvSpPr>
          <p:nvPr>
            <p:ph type="body" sz="quarter" idx="10"/>
          </p:nvPr>
        </p:nvSpPr>
        <p:spPr>
          <a:xfrm>
            <a:off x="250853" y="186118"/>
            <a:ext cx="8642294" cy="493614"/>
          </a:xfrm>
          <a:prstGeom prst="rect">
            <a:avLst/>
          </a:prstGeom>
        </p:spPr>
        <p:txBody>
          <a:bodyPr lIns="0" tIns="0" rIns="0" bIns="0">
            <a:spAutoFit/>
          </a:bodyPr>
          <a:lstStyle>
            <a:lvl1pPr marL="0" indent="0" algn="l">
              <a:lnSpc>
                <a:spcPct val="120000"/>
              </a:lnSpc>
              <a:buFontTx/>
              <a:buNone/>
              <a:defRPr sz="2600" b="0" i="0" baseline="0">
                <a:solidFill>
                  <a:schemeClr val="bg1"/>
                </a:solidFill>
                <a:latin typeface="Century Gothic Bold" charset="0"/>
              </a:defRPr>
            </a:lvl1pPr>
          </a:lstStyle>
          <a:p>
            <a:pPr lvl="0"/>
            <a:r>
              <a:rPr lang="en-US" smtClean="0"/>
              <a:t>Click to edit Master text styles</a:t>
            </a:r>
          </a:p>
        </p:txBody>
      </p:sp>
    </p:spTree>
    <p:extLst>
      <p:ext uri="{BB962C8B-B14F-4D97-AF65-F5344CB8AC3E}">
        <p14:creationId xmlns:p14="http://schemas.microsoft.com/office/powerpoint/2010/main" val="334331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theme" Target="../theme/theme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v-LV" altLang="lv-LV" smtClean="0"/>
              <a:t>Click to edit Master title style</a:t>
            </a:r>
            <a:endParaRPr lang="en-US"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v-LV" altLang="lv-LV" smtClean="0"/>
              <a:t>Click to edit Master text styles</a:t>
            </a:r>
          </a:p>
          <a:p>
            <a:pPr lvl="1"/>
            <a:r>
              <a:rPr lang="lv-LV" altLang="lv-LV" smtClean="0"/>
              <a:t>Second level</a:t>
            </a:r>
          </a:p>
          <a:p>
            <a:pPr lvl="2"/>
            <a:r>
              <a:rPr lang="lv-LV" altLang="lv-LV" smtClean="0"/>
              <a:t>Third level</a:t>
            </a:r>
          </a:p>
          <a:p>
            <a:pPr lvl="3"/>
            <a:r>
              <a:rPr lang="lv-LV" altLang="lv-LV" smtClean="0"/>
              <a:t>Fourth level</a:t>
            </a:r>
          </a:p>
          <a:p>
            <a:pPr lvl="4"/>
            <a:r>
              <a:rPr lang="lv-LV" altLang="lv-LV" smtClean="0"/>
              <a:t>Fifth level</a:t>
            </a:r>
            <a:endParaRPr lang="en-US"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ヒラギノ角ゴ Pro W3" pitchFamily="122" charset="-128"/>
                <a:cs typeface="+mn-cs"/>
              </a:defRPr>
            </a:lvl1pPr>
          </a:lstStyle>
          <a:p>
            <a:pPr defTabSz="457200" fontAlgn="base">
              <a:spcBef>
                <a:spcPct val="0"/>
              </a:spcBef>
              <a:spcAft>
                <a:spcPct val="0"/>
              </a:spcAft>
              <a:defRPr/>
            </a:pPr>
            <a:fld id="{5C72D221-0810-4948-B6DB-4FDA3B996EDF}" type="datetime1">
              <a:rPr lang="en-US" altLang="lv-LV">
                <a:latin typeface="Calibri" pitchFamily="34" charset="0"/>
              </a:rPr>
              <a:pPr defTabSz="457200" fontAlgn="base">
                <a:spcBef>
                  <a:spcPct val="0"/>
                </a:spcBef>
                <a:spcAft>
                  <a:spcPct val="0"/>
                </a:spcAft>
                <a:defRPr/>
              </a:pPr>
              <a:t>11/2/2017</a:t>
            </a:fld>
            <a:endParaRPr lang="en-US" altLang="lv-LV">
              <a:latin typeface="Calibri"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defTabSz="4572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FB21FAFF-71AB-4884-91B7-80C033D8C33F}" type="slidenum">
              <a:rPr lang="en-US" altLang="lv-LV">
                <a:latin typeface="Calibri" pitchFamily="34" charset="0"/>
              </a:rPr>
              <a:pPr defTabSz="457200" fontAlgn="base">
                <a:spcBef>
                  <a:spcPct val="0"/>
                </a:spcBef>
                <a:spcAft>
                  <a:spcPct val="0"/>
                </a:spcAft>
                <a:defRPr/>
              </a:pPr>
              <a:t>‹#›</a:t>
            </a:fld>
            <a:endParaRPr lang="en-US" altLang="lv-LV">
              <a:latin typeface="Calibri" pitchFamily="34" charset="0"/>
            </a:endParaRPr>
          </a:p>
        </p:txBody>
      </p:sp>
    </p:spTree>
    <p:extLst>
      <p:ext uri="{BB962C8B-B14F-4D97-AF65-F5344CB8AC3E}">
        <p14:creationId xmlns:p14="http://schemas.microsoft.com/office/powerpoint/2010/main" val="250575673"/>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321"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entury Gothic" pitchFamily="34"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entury Gothic" pitchFamily="34"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entury Gothic" pitchFamily="34"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entury Gothic" pitchFamily="34"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0"/>
          <a:cs typeface="ヒラギノ角ゴ Pro W3"/>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0"/>
          <a:cs typeface="ヒラギノ角ゴ Pro W3"/>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0"/>
          <a:cs typeface="ヒラギノ角ゴ Pro W3"/>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59377"/>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itchFamily="34"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56782"/>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itchFamily="34"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648907"/>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 id="2147484265" r:id="rId15"/>
    <p:sldLayoutId id="2147484266" r:id="rId16"/>
    <p:sldLayoutId id="2147484267" r:id="rId17"/>
    <p:sldLayoutId id="2147484268" r:id="rId18"/>
    <p:sldLayoutId id="2147484269" r:id="rId1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80652"/>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 id="2147484300" r:id="rId18"/>
    <p:sldLayoutId id="2147484301" r:id="rId19"/>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itchFamily="34"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86718"/>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itchFamily="34"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v-LV" altLang="lv-LV" smtClean="0"/>
              <a:t>Click to edit Master title style</a:t>
            </a:r>
            <a:endParaRPr lang="en-US"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lv-LV" altLang="lv-LV" smtClean="0"/>
              <a:t>Click to edit Master text styles</a:t>
            </a:r>
          </a:p>
          <a:p>
            <a:pPr lvl="1"/>
            <a:r>
              <a:rPr lang="lv-LV" altLang="lv-LV" smtClean="0"/>
              <a:t>Second level</a:t>
            </a:r>
          </a:p>
          <a:p>
            <a:pPr lvl="2"/>
            <a:r>
              <a:rPr lang="lv-LV" altLang="lv-LV" smtClean="0"/>
              <a:t>Third level</a:t>
            </a:r>
          </a:p>
          <a:p>
            <a:pPr lvl="3"/>
            <a:r>
              <a:rPr lang="lv-LV" altLang="lv-LV" smtClean="0"/>
              <a:t>Fourth level</a:t>
            </a:r>
          </a:p>
          <a:p>
            <a:pPr lvl="4"/>
            <a:r>
              <a:rPr lang="lv-LV" altLang="lv-LV" smtClean="0"/>
              <a:t>Fifth level</a:t>
            </a:r>
            <a:endParaRPr lang="en-US"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defTabSz="457200" fontAlgn="base">
              <a:spcBef>
                <a:spcPct val="0"/>
              </a:spcBef>
              <a:spcAft>
                <a:spcPct val="0"/>
              </a:spcAft>
              <a:defRPr/>
            </a:pPr>
            <a:fld id="{C6A6826F-51E4-47BC-A43F-5C7706619AED}" type="datetime1">
              <a:rPr lang="en-US" altLang="lv-LV">
                <a:latin typeface="Calibri" pitchFamily="34" charset="0"/>
                <a:ea typeface="ヒラギノ角ゴ Pro W3" pitchFamily="122" charset="-128"/>
              </a:rPr>
              <a:pPr defTabSz="457200" fontAlgn="base">
                <a:spcBef>
                  <a:spcPct val="0"/>
                </a:spcBef>
                <a:spcAft>
                  <a:spcPct val="0"/>
                </a:spcAft>
                <a:defRPr/>
              </a:pPr>
              <a:t>11/2/2017</a:t>
            </a:fld>
            <a:endParaRPr lang="en-US" altLang="lv-LV">
              <a:latin typeface="Calibri" pitchFamily="34" charset="0"/>
              <a:ea typeface="ヒラギノ角ゴ Pro W3" pitchFamily="122"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defTabSz="457200" fontAlgn="base">
              <a:spcBef>
                <a:spcPct val="0"/>
              </a:spcBef>
              <a:spcAft>
                <a:spcPct val="0"/>
              </a:spcAft>
              <a:defRPr/>
            </a:pPr>
            <a:fld id="{E51BD110-81E2-4670-8453-481D815EDA69}" type="slidenum">
              <a:rPr lang="en-US" altLang="lv-LV">
                <a:latin typeface="Calibri" pitchFamily="34" charset="0"/>
                <a:ea typeface="ヒラギノ角ゴ Pro W3" pitchFamily="122" charset="-128"/>
              </a:rPr>
              <a:pPr defTabSz="457200" fontAlgn="base">
                <a:spcBef>
                  <a:spcPct val="0"/>
                </a:spcBef>
                <a:spcAft>
                  <a:spcPct val="0"/>
                </a:spcAft>
                <a:defRPr/>
              </a:pPr>
              <a:t>‹#›</a:t>
            </a:fld>
            <a:endParaRPr lang="en-US" altLang="lv-LV">
              <a:latin typeface="Calibri" pitchFamily="34" charset="0"/>
              <a:ea typeface="ヒラギノ角ゴ Pro W3" pitchFamily="122" charset="-128"/>
            </a:endParaRPr>
          </a:p>
        </p:txBody>
      </p:sp>
    </p:spTree>
    <p:extLst>
      <p:ext uri="{BB962C8B-B14F-4D97-AF65-F5344CB8AC3E}">
        <p14:creationId xmlns:p14="http://schemas.microsoft.com/office/powerpoint/2010/main" val="2951955839"/>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ACC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E5BB1-A795-481E-BEA4-751704E9295C}" type="datetimeFigureOut">
              <a:rPr lang="lv-LV" smtClean="0">
                <a:solidFill>
                  <a:prstClr val="black">
                    <a:tint val="75000"/>
                  </a:prstClr>
                </a:solidFill>
              </a:rPr>
              <a:pPr/>
              <a:t>02.11.2017</a:t>
            </a:fld>
            <a:endParaRPr lang="lv-LV">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277F2-D01F-4BDD-B572-ACDA03040D30}"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077760988"/>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google.lv/url?sa=i&amp;rct=j&amp;q=&amp;esrc=s&amp;source=images&amp;cd=&amp;cad=rja&amp;uact=8&amp;ved=0ahUKEwjO6Mr0gLXSAhXFhywKHQoqCv4QjRwIBw&amp;url=http://www.highview.org/missions/&amp;bvm=bv.148441817,d.bGg&amp;psig=AFQjCNGIPV2r4X3e1EdKh0AZpPgKp1sRFA&amp;ust=1488447406921428" TargetMode="External"/><Relationship Id="rId7" Type="http://schemas.openxmlformats.org/officeDocument/2006/relationships/hyperlink" Target="http://www.google.lv/url?sa=i&amp;rct=j&amp;q=&amp;esrc=s&amp;source=images&amp;cd=&amp;cad=rja&amp;uact=8&amp;ved=0ahUKEwjaiPGfhbXSAhUBrSwKHagtDPoQjRwIBw&amp;url=http://www.harperjobs.com/&amp;bvm=bv.148441817,d.bGg&amp;psig=AFQjCNESHcmtf1piUOb0fy104LO0DA0SaQ&amp;ust=1488448592124808" TargetMode="External"/><Relationship Id="rId2" Type="http://schemas.openxmlformats.org/officeDocument/2006/relationships/notesSlide" Target="../notesSlides/notesSlide16.xml"/><Relationship Id="rId1" Type="http://schemas.openxmlformats.org/officeDocument/2006/relationships/slideLayout" Target="../slideLayouts/slideLayout117.xml"/><Relationship Id="rId6" Type="http://schemas.openxmlformats.org/officeDocument/2006/relationships/image" Target="../media/image31.png"/><Relationship Id="rId5" Type="http://schemas.openxmlformats.org/officeDocument/2006/relationships/hyperlink" Target="http://www.google.lv/url?sa=i&amp;rct=j&amp;q=&amp;esrc=s&amp;source=images&amp;cd=&amp;cad=rja&amp;uact=8&amp;ved=0ahUKEwi2k8KzgbXSAhXJfiwKHc8xDsUQjRwIBw&amp;url=http://cwg.usu.edu/perspectives/perspectives_club&amp;bvm=bv.148441817,d.bGg&amp;psig=AFQjCNEA0UJccMiNenFIC2DLUmQUiFW1Qw&amp;ust=1488447561308950"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8" y="116632"/>
            <a:ext cx="9144000" cy="6858000"/>
          </a:xfrm>
          <a:prstGeom prst="rect">
            <a:avLst/>
          </a:prstGeom>
          <a:solidFill>
            <a:srgbClr val="00AC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solidFill>
                <a:prstClr val="white"/>
              </a:solidFill>
            </a:endParaRPr>
          </a:p>
        </p:txBody>
      </p:sp>
      <p:pic>
        <p:nvPicPr>
          <p:cNvPr id="645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868863"/>
            <a:ext cx="2209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55576" y="2204864"/>
            <a:ext cx="741682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457200" eaLnBrk="1" fontAlgn="base" hangingPunct="1">
              <a:spcBef>
                <a:spcPct val="0"/>
              </a:spcBef>
              <a:buFontTx/>
              <a:buNone/>
            </a:pPr>
            <a:r>
              <a:rPr lang="lv-LV" altLang="lv-LV" sz="4400" b="1" dirty="0" smtClean="0">
                <a:solidFill>
                  <a:prstClr val="white"/>
                </a:solidFill>
                <a:latin typeface="Century Gothic" pitchFamily="34" charset="0"/>
                <a:ea typeface="ヒラギノ角ゴ Pro W3" pitchFamily="122" charset="-128"/>
              </a:rPr>
              <a:t>Atbalsts </a:t>
            </a:r>
          </a:p>
          <a:p>
            <a:pPr algn="ctr" defTabSz="457200" eaLnBrk="1" fontAlgn="base" hangingPunct="1">
              <a:spcBef>
                <a:spcPct val="0"/>
              </a:spcBef>
              <a:buFontTx/>
              <a:buNone/>
            </a:pPr>
            <a:r>
              <a:rPr lang="lv-LV" altLang="lv-LV" sz="4400" b="1" dirty="0" smtClean="0">
                <a:solidFill>
                  <a:prstClr val="white"/>
                </a:solidFill>
                <a:latin typeface="Century Gothic" pitchFamily="34" charset="0"/>
                <a:ea typeface="ヒラギノ角ゴ Pro W3" pitchFamily="122" charset="-128"/>
              </a:rPr>
              <a:t>Latvijas laukiem</a:t>
            </a:r>
          </a:p>
          <a:p>
            <a:pPr algn="ctr" eaLnBrk="1" hangingPunct="1">
              <a:spcBef>
                <a:spcPct val="0"/>
              </a:spcBef>
              <a:buFontTx/>
              <a:buNone/>
            </a:pPr>
            <a:endParaRPr lang="lv-LV" altLang="lv-LV" sz="1400" b="1" dirty="0">
              <a:solidFill>
                <a:srgbClr val="FFFFFF"/>
              </a:solidFill>
              <a:latin typeface="Century Gothic" pitchFamily="34" charset="0"/>
            </a:endParaRPr>
          </a:p>
        </p:txBody>
      </p:sp>
      <p:sp>
        <p:nvSpPr>
          <p:cNvPr id="6" name="Rectangle 11"/>
          <p:cNvSpPr>
            <a:spLocks noChangeArrowheads="1"/>
          </p:cNvSpPr>
          <p:nvPr/>
        </p:nvSpPr>
        <p:spPr bwMode="auto">
          <a:xfrm>
            <a:off x="865176" y="5229226"/>
            <a:ext cx="4949410" cy="79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lv-LV" sz="2000" dirty="0" smtClean="0">
                <a:solidFill>
                  <a:prstClr val="white"/>
                </a:solidFill>
                <a:latin typeface="Century Gothic" panose="020B0502020202020204" pitchFamily="34" charset="0"/>
                <a:ea typeface="Calibri"/>
                <a:cs typeface="Times New Roman"/>
              </a:rPr>
              <a:t>Ilze Grundmane</a:t>
            </a:r>
            <a:endParaRPr lang="lv-LV" sz="2000" dirty="0" smtClean="0">
              <a:solidFill>
                <a:prstClr val="white"/>
              </a:solidFill>
              <a:latin typeface="Century Gothic" panose="020B0502020202020204" pitchFamily="34" charset="0"/>
              <a:ea typeface="Calibri"/>
              <a:cs typeface="Times New Roman"/>
            </a:endParaRPr>
          </a:p>
          <a:p>
            <a:pPr eaLnBrk="1" hangingPunct="1">
              <a:spcBef>
                <a:spcPct val="0"/>
              </a:spcBef>
              <a:buFontTx/>
              <a:buNone/>
            </a:pPr>
            <a:r>
              <a:rPr lang="lv-LV" sz="2000" dirty="0" smtClean="0">
                <a:solidFill>
                  <a:schemeClr val="bg1"/>
                </a:solidFill>
                <a:latin typeface="Century Gothic" panose="020B0502020202020204" pitchFamily="34" charset="0"/>
                <a:ea typeface="Calibri"/>
                <a:cs typeface="Times New Roman"/>
              </a:rPr>
              <a:t>Kurzemes </a:t>
            </a:r>
            <a:r>
              <a:rPr lang="lv-LV" sz="2000" dirty="0" smtClean="0">
                <a:solidFill>
                  <a:schemeClr val="bg1"/>
                </a:solidFill>
                <a:latin typeface="Century Gothic" panose="020B0502020202020204" pitchFamily="34" charset="0"/>
                <a:ea typeface="Calibri"/>
                <a:cs typeface="Times New Roman"/>
              </a:rPr>
              <a:t>reģiona vadītāja</a:t>
            </a:r>
            <a:endParaRPr lang="lv-LV" sz="2000" dirty="0" smtClean="0">
              <a:solidFill>
                <a:schemeClr val="bg1"/>
              </a:solidFill>
              <a:latin typeface="Century Gothic" panose="020B0502020202020204" pitchFamily="34" charset="0"/>
              <a:ea typeface="Calibri"/>
              <a:cs typeface="Times New Roman"/>
            </a:endParaRPr>
          </a:p>
        </p:txBody>
      </p:sp>
    </p:spTree>
    <p:extLst>
      <p:ext uri="{BB962C8B-B14F-4D97-AF65-F5344CB8AC3E}">
        <p14:creationId xmlns:p14="http://schemas.microsoft.com/office/powerpoint/2010/main" val="201207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39552" y="356469"/>
            <a:ext cx="53832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Zemes iegādes aizdevumi</a:t>
            </a:r>
          </a:p>
        </p:txBody>
      </p:sp>
      <p:pic>
        <p:nvPicPr>
          <p:cNvPr id="2050" name="Picture 2" descr="M:\0_ARHIIVS\MAJASLAPA_info_dokumenti\Bildes ww.altum.lv\Headers bildes mājaslapai\Apstiprinātās bildes\category_photos_Pakalpojumi__Lauksaimniekiem__Zemes_iega_ädes_aizdevumi.png"/>
          <p:cNvPicPr>
            <a:picLocks noChangeAspect="1" noChangeArrowheads="1"/>
          </p:cNvPicPr>
          <p:nvPr/>
        </p:nvPicPr>
        <p:blipFill rotWithShape="1">
          <a:blip r:embed="rId3">
            <a:extLst>
              <a:ext uri="{28A0092B-C50C-407E-A947-70E740481C1C}">
                <a14:useLocalDpi xmlns:a14="http://schemas.microsoft.com/office/drawing/2010/main" val="0"/>
              </a:ext>
            </a:extLst>
          </a:blip>
          <a:srcRect l="24558" r="8817" b="6133"/>
          <a:stretch/>
        </p:blipFill>
        <p:spPr bwMode="auto">
          <a:xfrm>
            <a:off x="0" y="3750482"/>
            <a:ext cx="9144000" cy="31250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p:cNvSpPr txBox="1">
            <a:spLocks/>
          </p:cNvSpPr>
          <p:nvPr/>
        </p:nvSpPr>
        <p:spPr bwMode="auto">
          <a:xfrm>
            <a:off x="1362150" y="1340768"/>
            <a:ext cx="5946154" cy="208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eaLnBrk="0" hangingPunct="0">
              <a:spcBef>
                <a:spcPct val="20000"/>
              </a:spcBef>
              <a:buFont typeface="Arial" pitchFamily="34" charset="0"/>
              <a:buChar char="•"/>
              <a:defRPr sz="3200">
                <a:solidFill>
                  <a:schemeClr val="tx1"/>
                </a:solidFill>
                <a:latin typeface="Calibri"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9pPr>
          </a:lstStyle>
          <a:p>
            <a:pPr defTabSz="685800">
              <a:spcBef>
                <a:spcPts val="900"/>
              </a:spcBef>
              <a:buNone/>
              <a:defRPr/>
            </a:pPr>
            <a:r>
              <a:rPr lang="lv-LV" altLang="lv-LV" sz="1600" dirty="0" smtClean="0">
                <a:solidFill>
                  <a:srgbClr val="00467F"/>
                </a:solidFill>
                <a:latin typeface="Century Gothic" pitchFamily="34" charset="0"/>
                <a:cs typeface="Arial" pitchFamily="34" charset="0"/>
              </a:rPr>
              <a:t>Līdz </a:t>
            </a:r>
            <a:r>
              <a:rPr lang="lv-LV" altLang="lv-LV" sz="1600" b="1" dirty="0">
                <a:solidFill>
                  <a:srgbClr val="00467F"/>
                </a:solidFill>
                <a:latin typeface="Century Gothic" pitchFamily="34" charset="0"/>
                <a:cs typeface="Arial" pitchFamily="34" charset="0"/>
              </a:rPr>
              <a:t>430 tūkst. EUR</a:t>
            </a:r>
          </a:p>
          <a:p>
            <a:pPr defTabSz="685800" eaLnBrk="1" hangingPunct="1">
              <a:spcBef>
                <a:spcPts val="900"/>
              </a:spcBef>
              <a:buNone/>
              <a:defRPr/>
            </a:pPr>
            <a:r>
              <a:rPr lang="lv-LV" altLang="lv-LV" sz="1600" dirty="0" smtClean="0">
                <a:solidFill>
                  <a:srgbClr val="00467F"/>
                </a:solidFill>
                <a:latin typeface="Century Gothic" pitchFamily="34" charset="0"/>
                <a:ea typeface="ヒラギノ角ゴ Pro W3"/>
                <a:cs typeface="Arial" pitchFamily="34" charset="0"/>
              </a:rPr>
              <a:t>Līdz </a:t>
            </a:r>
            <a:r>
              <a:rPr lang="lv-LV" altLang="lv-LV" sz="1600" b="1" dirty="0">
                <a:solidFill>
                  <a:srgbClr val="00467F"/>
                </a:solidFill>
                <a:latin typeface="Century Gothic" pitchFamily="34" charset="0"/>
                <a:ea typeface="ヒラギノ角ゴ Pro W3"/>
                <a:cs typeface="Arial" pitchFamily="34" charset="0"/>
              </a:rPr>
              <a:t>30 </a:t>
            </a:r>
            <a:r>
              <a:rPr lang="lv-LV" altLang="lv-LV" sz="1600" b="1" dirty="0" smtClean="0">
                <a:solidFill>
                  <a:srgbClr val="00467F"/>
                </a:solidFill>
                <a:latin typeface="Century Gothic" pitchFamily="34" charset="0"/>
                <a:ea typeface="ヒラギノ角ゴ Pro W3"/>
                <a:cs typeface="Arial" pitchFamily="34" charset="0"/>
              </a:rPr>
              <a:t>gadiem</a:t>
            </a:r>
            <a:endParaRPr lang="lv-LV" altLang="lv-LV" sz="1600" b="1" dirty="0">
              <a:solidFill>
                <a:srgbClr val="00467F"/>
              </a:solidFill>
              <a:latin typeface="Century Gothic" pitchFamily="34" charset="0"/>
              <a:ea typeface="ヒラギノ角ゴ Pro W3"/>
              <a:cs typeface="Arial" pitchFamily="34" charset="0"/>
            </a:endParaRPr>
          </a:p>
          <a:p>
            <a:pPr defTabSz="685800" eaLnBrk="1" hangingPunct="1">
              <a:spcBef>
                <a:spcPts val="900"/>
              </a:spcBef>
              <a:buNone/>
              <a:defRPr/>
            </a:pPr>
            <a:r>
              <a:rPr lang="lv-LV" altLang="lv-LV" sz="1600" b="1" dirty="0" smtClean="0">
                <a:solidFill>
                  <a:srgbClr val="00467F"/>
                </a:solidFill>
                <a:latin typeface="Century Gothic" pitchFamily="34" charset="0"/>
                <a:ea typeface="ヒラギノ角ゴ Pro W3"/>
                <a:cs typeface="Arial" pitchFamily="34" charset="0"/>
              </a:rPr>
              <a:t>Nav</a:t>
            </a:r>
            <a:r>
              <a:rPr lang="lv-LV" altLang="lv-LV" sz="1600" dirty="0" smtClean="0">
                <a:solidFill>
                  <a:srgbClr val="00467F"/>
                </a:solidFill>
                <a:latin typeface="Century Gothic" pitchFamily="34" charset="0"/>
                <a:ea typeface="ヒラギノ角ゴ Pro W3"/>
                <a:cs typeface="Arial" pitchFamily="34" charset="0"/>
              </a:rPr>
              <a:t> apkalpošanas maksas </a:t>
            </a:r>
          </a:p>
          <a:p>
            <a:pPr defTabSz="685800" eaLnBrk="1" hangingPunct="1">
              <a:spcBef>
                <a:spcPts val="900"/>
              </a:spcBef>
              <a:buNone/>
              <a:defRPr/>
            </a:pPr>
            <a:r>
              <a:rPr lang="lv-LV" altLang="lv-LV" sz="1600" dirty="0" smtClean="0">
                <a:solidFill>
                  <a:srgbClr val="00467F"/>
                </a:solidFill>
                <a:latin typeface="Century Gothic" pitchFamily="34" charset="0"/>
                <a:ea typeface="ヒラギノ角ゴ Pro W3"/>
                <a:cs typeface="Arial" pitchFamily="34" charset="0"/>
              </a:rPr>
              <a:t>Procentu </a:t>
            </a:r>
            <a:r>
              <a:rPr lang="lv-LV" altLang="lv-LV" sz="1600" dirty="0">
                <a:solidFill>
                  <a:srgbClr val="00467F"/>
                </a:solidFill>
                <a:latin typeface="Century Gothic" pitchFamily="34" charset="0"/>
                <a:ea typeface="ヒラギノ角ゴ Pro W3"/>
                <a:cs typeface="Arial" pitchFamily="34" charset="0"/>
              </a:rPr>
              <a:t>likme </a:t>
            </a:r>
            <a:r>
              <a:rPr lang="lv-LV" altLang="lv-LV" sz="1600" b="1" dirty="0" smtClean="0">
                <a:solidFill>
                  <a:srgbClr val="00467F"/>
                </a:solidFill>
                <a:latin typeface="Century Gothic" pitchFamily="34" charset="0"/>
                <a:ea typeface="ヒラギノ角ゴ Pro W3"/>
                <a:cs typeface="Arial" pitchFamily="34" charset="0"/>
              </a:rPr>
              <a:t>~2,7</a:t>
            </a:r>
            <a:r>
              <a:rPr lang="lv-LV" altLang="lv-LV" sz="1600" b="1" dirty="0">
                <a:solidFill>
                  <a:srgbClr val="00467F"/>
                </a:solidFill>
                <a:latin typeface="Century Gothic" pitchFamily="34" charset="0"/>
                <a:ea typeface="ヒラギノ角ゴ Pro W3"/>
                <a:cs typeface="Arial" pitchFamily="34" charset="0"/>
              </a:rPr>
              <a:t>%</a:t>
            </a:r>
            <a:r>
              <a:rPr lang="lv-LV" altLang="lv-LV" sz="1600" dirty="0">
                <a:solidFill>
                  <a:srgbClr val="00467F"/>
                </a:solidFill>
                <a:latin typeface="Century Gothic" pitchFamily="34" charset="0"/>
                <a:ea typeface="ヒラギノ角ゴ Pro W3"/>
                <a:cs typeface="Arial" pitchFamily="34" charset="0"/>
              </a:rPr>
              <a:t> (2,2</a:t>
            </a:r>
            <a:r>
              <a:rPr lang="lv-LV" altLang="lv-LV" sz="1600" dirty="0" smtClean="0">
                <a:solidFill>
                  <a:srgbClr val="00467F"/>
                </a:solidFill>
                <a:latin typeface="Century Gothic" pitchFamily="34" charset="0"/>
                <a:ea typeface="ヒラギノ角ゴ Pro W3"/>
                <a:cs typeface="Arial" pitchFamily="34" charset="0"/>
              </a:rPr>
              <a:t>%+Valsts kases </a:t>
            </a:r>
            <a:r>
              <a:rPr lang="lv-LV" altLang="lv-LV" sz="1600" dirty="0">
                <a:solidFill>
                  <a:srgbClr val="00467F"/>
                </a:solidFill>
                <a:latin typeface="Century Gothic" pitchFamily="34" charset="0"/>
                <a:ea typeface="ヒラギノ角ゴ Pro W3"/>
                <a:cs typeface="Arial" pitchFamily="34" charset="0"/>
              </a:rPr>
              <a:t>resursu cena)</a:t>
            </a:r>
          </a:p>
          <a:p>
            <a:pPr defTabSz="685800" eaLnBrk="1" hangingPunct="1">
              <a:spcBef>
                <a:spcPts val="900"/>
              </a:spcBef>
              <a:buNone/>
              <a:defRPr/>
            </a:pPr>
            <a:r>
              <a:rPr lang="lv-LV" altLang="lv-LV" sz="1600" dirty="0" smtClean="0">
                <a:solidFill>
                  <a:srgbClr val="00467F"/>
                </a:solidFill>
                <a:latin typeface="Century Gothic" pitchFamily="34" charset="0"/>
                <a:ea typeface="ヒラギノ角ゴ Pro W3"/>
                <a:cs typeface="Arial" pitchFamily="34" charset="0"/>
              </a:rPr>
              <a:t>Nodrošinājums – iegādājamais </a:t>
            </a:r>
            <a:r>
              <a:rPr lang="lv-LV" altLang="lv-LV" sz="1600" dirty="0">
                <a:solidFill>
                  <a:srgbClr val="00467F"/>
                </a:solidFill>
                <a:latin typeface="Century Gothic" pitchFamily="34" charset="0"/>
                <a:ea typeface="ヒラギノ角ゴ Pro W3"/>
                <a:cs typeface="Arial" pitchFamily="34" charset="0"/>
              </a:rPr>
              <a:t>īpašums</a:t>
            </a:r>
          </a:p>
          <a:p>
            <a:pPr defTabSz="685800" eaLnBrk="1" hangingPunct="1">
              <a:spcBef>
                <a:spcPts val="900"/>
              </a:spcBef>
              <a:buNone/>
              <a:defRPr/>
            </a:pPr>
            <a:r>
              <a:rPr lang="lv-LV" altLang="lv-LV" sz="1600" b="1" dirty="0" smtClean="0">
                <a:solidFill>
                  <a:srgbClr val="00467F"/>
                </a:solidFill>
                <a:latin typeface="Century Gothic" pitchFamily="34" charset="0"/>
                <a:ea typeface="ヒラギノ角ゴ Pro W3"/>
                <a:cs typeface="Arial" pitchFamily="34" charset="0"/>
              </a:rPr>
              <a:t>Bezmaksas</a:t>
            </a:r>
            <a:r>
              <a:rPr lang="lv-LV" altLang="lv-LV" sz="1600" dirty="0" smtClean="0">
                <a:solidFill>
                  <a:srgbClr val="00467F"/>
                </a:solidFill>
                <a:latin typeface="Century Gothic" pitchFamily="34" charset="0"/>
                <a:ea typeface="ヒラギノ角ゴ Pro W3"/>
                <a:cs typeface="Arial" pitchFamily="34" charset="0"/>
              </a:rPr>
              <a:t> pirmstermiņa </a:t>
            </a:r>
            <a:r>
              <a:rPr lang="lv-LV" altLang="lv-LV" sz="1600" dirty="0">
                <a:solidFill>
                  <a:srgbClr val="00467F"/>
                </a:solidFill>
                <a:latin typeface="Century Gothic" pitchFamily="34" charset="0"/>
                <a:ea typeface="ヒラギノ角ゴ Pro W3"/>
                <a:cs typeface="Arial" pitchFamily="34" charset="0"/>
              </a:rPr>
              <a:t>atmaksa</a:t>
            </a:r>
          </a:p>
          <a:p>
            <a:pPr marL="341887" defTabSz="685800" eaLnBrk="1" hangingPunct="1">
              <a:spcBef>
                <a:spcPct val="0"/>
              </a:spcBef>
              <a:buClr>
                <a:srgbClr val="00ACC9"/>
              </a:buClr>
              <a:buNone/>
              <a:defRPr/>
            </a:pPr>
            <a:endParaRPr lang="lv-LV" altLang="lv-LV" sz="1125" dirty="0">
              <a:solidFill>
                <a:srgbClr val="00467F"/>
              </a:solidFill>
              <a:latin typeface="Century Gothic" pitchFamily="34" charset="0"/>
              <a:cs typeface="Arial" pitchFamily="34" charset="0"/>
            </a:endParaRPr>
          </a:p>
          <a:p>
            <a:pPr marL="342900" lvl="1" indent="0" algn="r" defTabSz="685800">
              <a:buClr>
                <a:srgbClr val="008040"/>
              </a:buClr>
              <a:buNone/>
              <a:defRPr/>
            </a:pPr>
            <a:endParaRPr lang="lv-LV" altLang="lv-LV" sz="1350" dirty="0">
              <a:solidFill>
                <a:srgbClr val="00467F"/>
              </a:solidFill>
              <a:latin typeface="Century Gothic" pitchFamily="34" charset="0"/>
              <a:cs typeface="Arial" pitchFamily="34" charset="0"/>
            </a:endParaRPr>
          </a:p>
          <a:p>
            <a:pPr lvl="1" defTabSz="685800">
              <a:buClr>
                <a:srgbClr val="008040"/>
              </a:buClr>
              <a:buFont typeface="Wingdings" panose="05000000000000000000" pitchFamily="2" charset="2"/>
              <a:buChar char="§"/>
              <a:defRPr/>
            </a:pPr>
            <a:endParaRPr lang="lv-LV" altLang="lv-LV" sz="1350" dirty="0">
              <a:solidFill>
                <a:srgbClr val="000000"/>
              </a:solidFill>
              <a:latin typeface="Arial" pitchFamily="34" charset="0"/>
              <a:cs typeface="Arial" pitchFamily="34" charset="0"/>
            </a:endParaRPr>
          </a:p>
          <a:p>
            <a:pPr lvl="1" defTabSz="685800">
              <a:buClr>
                <a:srgbClr val="008040"/>
              </a:buClr>
              <a:buFont typeface="Wingdings" panose="05000000000000000000" pitchFamily="2" charset="2"/>
              <a:buChar char="§"/>
              <a:defRPr/>
            </a:pPr>
            <a:endParaRPr lang="lv-LV" altLang="lv-LV" sz="900" dirty="0">
              <a:solidFill>
                <a:srgbClr val="000000"/>
              </a:solidFill>
              <a:latin typeface="Arial" pitchFamily="34" charset="0"/>
              <a:cs typeface="Arial" pitchFamily="34" charset="0"/>
            </a:endParaRPr>
          </a:p>
        </p:txBody>
      </p:sp>
      <p:sp>
        <p:nvSpPr>
          <p:cNvPr id="12" name="TextBox 11"/>
          <p:cNvSpPr txBox="1">
            <a:spLocks noChangeArrowheads="1"/>
          </p:cNvSpPr>
          <p:nvPr/>
        </p:nvSpPr>
        <p:spPr bwMode="auto">
          <a:xfrm>
            <a:off x="5124474" y="6093296"/>
            <a:ext cx="3757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1800" b="1" dirty="0" smtClean="0">
                <a:solidFill>
                  <a:schemeClr val="bg1"/>
                </a:solidFill>
                <a:latin typeface="Century Gothic" pitchFamily="34" charset="0"/>
                <a:ea typeface="ヒラギノ角ゴ Pro W3"/>
                <a:cs typeface="ヒラギノ角ゴ Pro W3"/>
              </a:rPr>
              <a:t>Vidējais aizdevums – EUR 32 000</a:t>
            </a:r>
          </a:p>
        </p:txBody>
      </p:sp>
    </p:spTree>
    <p:extLst>
      <p:ext uri="{BB962C8B-B14F-4D97-AF65-F5344CB8AC3E}">
        <p14:creationId xmlns:p14="http://schemas.microsoft.com/office/powerpoint/2010/main" val="255720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96752" y="2567419"/>
            <a:ext cx="7985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defTabSz="457200" eaLnBrk="1" fontAlgn="base" hangingPunct="1">
              <a:spcBef>
                <a:spcPct val="0"/>
              </a:spcBef>
              <a:spcAft>
                <a:spcPct val="0"/>
              </a:spcAft>
              <a:buFontTx/>
              <a:buNone/>
            </a:pPr>
            <a:r>
              <a:rPr lang="lv-LV" altLang="lv-LV" b="1" dirty="0" smtClean="0">
                <a:solidFill>
                  <a:srgbClr val="00467F"/>
                </a:solidFill>
                <a:latin typeface="Century Gothic" panose="020B0502020202020204" pitchFamily="34" charset="0"/>
              </a:rPr>
              <a:t>Zemes fonds</a:t>
            </a:r>
            <a:endParaRPr lang="en-US" altLang="lv-LV" b="1" dirty="0" smtClean="0">
              <a:solidFill>
                <a:srgbClr val="00467F"/>
              </a:solidFill>
              <a:latin typeface="Century Gothic" panose="020B0502020202020204" pitchFamily="34" charset="0"/>
            </a:endParaRPr>
          </a:p>
        </p:txBody>
      </p:sp>
      <p:sp>
        <p:nvSpPr>
          <p:cNvPr id="3" name="Rectangle 1"/>
          <p:cNvSpPr>
            <a:spLocks noChangeArrowheads="1"/>
          </p:cNvSpPr>
          <p:nvPr/>
        </p:nvSpPr>
        <p:spPr bwMode="auto">
          <a:xfrm>
            <a:off x="596752" y="3299579"/>
            <a:ext cx="77768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marL="0" indent="0" eaLnBrk="1" fontAlgn="base" hangingPunct="1">
              <a:spcBef>
                <a:spcPct val="0"/>
              </a:spcBef>
              <a:spcAft>
                <a:spcPct val="0"/>
              </a:spcAft>
              <a:buClr>
                <a:srgbClr val="6BC2B9"/>
              </a:buClr>
              <a:buNone/>
            </a:pPr>
            <a:r>
              <a:rPr lang="lv-LV" sz="2000" dirty="0" smtClean="0">
                <a:solidFill>
                  <a:srgbClr val="00467F"/>
                </a:solidFill>
                <a:latin typeface="Century Gothic" panose="020B0502020202020204" pitchFamily="34" charset="0"/>
              </a:rPr>
              <a:t>Ekonomiski pamatoti darījumi ar lauksaimniecības zemi, lai sekmētu </a:t>
            </a:r>
            <a:r>
              <a:rPr lang="lv-LV" sz="2000" dirty="0">
                <a:solidFill>
                  <a:srgbClr val="00467F"/>
                </a:solidFill>
                <a:latin typeface="Century Gothic" panose="020B0502020202020204" pitchFamily="34" charset="0"/>
              </a:rPr>
              <a:t>lauksaimniecībā izmantojamās zemes  saglabāšanu un izmantošanu lauksaimnieciskajā apritē</a:t>
            </a:r>
            <a:endParaRPr lang="lv-LV" altLang="lv-LV" sz="2000" dirty="0" smtClean="0">
              <a:solidFill>
                <a:srgbClr val="00467F"/>
              </a:solidFill>
              <a:latin typeface="Century Gothic" panose="020B0502020202020204" pitchFamily="34" charset="0"/>
              <a:cs typeface="Times New Roman" panose="02020603050405020304" pitchFamily="18" charset="0"/>
            </a:endParaRPr>
          </a:p>
        </p:txBody>
      </p:sp>
      <p:pic>
        <p:nvPicPr>
          <p:cNvPr id="8195" name="Picture 3" descr="M:\0_ARHIIVS\MAJASLAPA_info_dokumenti\Bildes ww.altum.lv\Headers bildes mājaslapai\category_photos_Pakalpojumi__Lauksaimniekiem__Zemes_iega_ädes_aizdevu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5" y="-4914"/>
            <a:ext cx="9144000" cy="219205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a:spLocks noChangeArrowheads="1"/>
          </p:cNvSpPr>
          <p:nvPr/>
        </p:nvSpPr>
        <p:spPr bwMode="auto">
          <a:xfrm>
            <a:off x="1208820" y="4652415"/>
            <a:ext cx="655272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a:cs typeface="ヒラギノ角ゴ Pro W3"/>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a:cs typeface="ヒラギノ角ゴ Pro W3"/>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a:cs typeface="ヒラギノ角ゴ Pro W3"/>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a:cs typeface="ヒラギノ角ゴ Pro W3"/>
              </a:defRPr>
            </a:lvl9pPr>
          </a:lstStyle>
          <a:p>
            <a:pPr marL="0" indent="0" algn="ctr" eaLnBrk="1" fontAlgn="base" hangingPunct="1">
              <a:spcBef>
                <a:spcPct val="0"/>
              </a:spcBef>
              <a:spcAft>
                <a:spcPct val="0"/>
              </a:spcAft>
              <a:buClr>
                <a:srgbClr val="6BC2B9"/>
              </a:buClr>
              <a:buNone/>
            </a:pPr>
            <a:r>
              <a:rPr lang="lv-LV" sz="2800" b="1" dirty="0" smtClean="0">
                <a:solidFill>
                  <a:srgbClr val="00467F"/>
                </a:solidFill>
                <a:latin typeface="Century Gothic" panose="020B0502020202020204" pitchFamily="34" charset="0"/>
              </a:rPr>
              <a:t>PĒRK</a:t>
            </a:r>
          </a:p>
          <a:p>
            <a:pPr marL="0" indent="0" algn="ctr" eaLnBrk="1" fontAlgn="base" hangingPunct="1">
              <a:spcBef>
                <a:spcPct val="0"/>
              </a:spcBef>
              <a:spcAft>
                <a:spcPct val="0"/>
              </a:spcAft>
              <a:buClr>
                <a:srgbClr val="6BC2B9"/>
              </a:buClr>
              <a:buNone/>
            </a:pPr>
            <a:r>
              <a:rPr lang="lv-LV" sz="2800" b="1" dirty="0" smtClean="0">
                <a:solidFill>
                  <a:srgbClr val="00467F"/>
                </a:solidFill>
                <a:latin typeface="Century Gothic" panose="020B0502020202020204" pitchFamily="34" charset="0"/>
              </a:rPr>
              <a:t>IZNOMĀ</a:t>
            </a:r>
          </a:p>
          <a:p>
            <a:pPr marL="0" indent="0" algn="ctr" eaLnBrk="1" fontAlgn="base" hangingPunct="1">
              <a:spcBef>
                <a:spcPct val="0"/>
              </a:spcBef>
              <a:spcAft>
                <a:spcPct val="0"/>
              </a:spcAft>
              <a:buClr>
                <a:srgbClr val="6BC2B9"/>
              </a:buClr>
              <a:buNone/>
            </a:pPr>
            <a:r>
              <a:rPr lang="lv-LV" sz="2800" b="1" dirty="0" smtClean="0">
                <a:solidFill>
                  <a:srgbClr val="00467F"/>
                </a:solidFill>
                <a:latin typeface="Century Gothic" panose="020B0502020202020204" pitchFamily="34" charset="0"/>
              </a:rPr>
              <a:t>PĀRDOD/MAINA </a:t>
            </a:r>
            <a:r>
              <a:rPr lang="lv-LV" sz="2800" dirty="0" smtClean="0">
                <a:solidFill>
                  <a:srgbClr val="00467F"/>
                </a:solidFill>
                <a:latin typeface="Century Gothic" panose="020B0502020202020204" pitchFamily="34" charset="0"/>
              </a:rPr>
              <a:t> </a:t>
            </a:r>
          </a:p>
        </p:txBody>
      </p:sp>
    </p:spTree>
    <p:extLst>
      <p:ext uri="{BB962C8B-B14F-4D97-AF65-F5344CB8AC3E}">
        <p14:creationId xmlns:p14="http://schemas.microsoft.com/office/powerpoint/2010/main" val="3756101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6652"/>
            <a:ext cx="9144000" cy="5164098"/>
          </a:xfrm>
          <a:prstGeom prst="rect">
            <a:avLst/>
          </a:prstGeom>
        </p:spPr>
      </p:pic>
      <p:sp>
        <p:nvSpPr>
          <p:cNvPr id="2" name="TextBox 1"/>
          <p:cNvSpPr txBox="1">
            <a:spLocks noChangeArrowheads="1"/>
          </p:cNvSpPr>
          <p:nvPr/>
        </p:nvSpPr>
        <p:spPr bwMode="auto">
          <a:xfrm>
            <a:off x="1396293" y="1464052"/>
            <a:ext cx="6171984" cy="3739485"/>
          </a:xfrm>
          <a:prstGeom prst="rect">
            <a:avLst/>
          </a:prstGeom>
          <a:solidFill>
            <a:schemeClr val="bg1">
              <a:alpha val="91000"/>
            </a:schemeClr>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57189" eaLnBrk="1" fontAlgn="base" hangingPunct="1">
              <a:spcBef>
                <a:spcPct val="0"/>
              </a:spcBef>
              <a:spcAft>
                <a:spcPts val="600"/>
              </a:spcAft>
              <a:buNone/>
            </a:pPr>
            <a:endParaRPr lang="lv-LV" altLang="lv-LV" sz="2000" b="1" dirty="0">
              <a:solidFill>
                <a:srgbClr val="00467F"/>
              </a:solidFill>
              <a:latin typeface="Century Gothic" pitchFamily="34" charset="0"/>
              <a:ea typeface="ヒラギノ角ゴ Pro W3" pitchFamily="122" charset="-128"/>
            </a:endParaRPr>
          </a:p>
          <a:p>
            <a:pPr marL="359991" defTabSz="457189" eaLnBrk="1" fontAlgn="base" hangingPunct="1">
              <a:spcBef>
                <a:spcPct val="0"/>
              </a:spcBef>
              <a:spcAft>
                <a:spcPts val="1800"/>
              </a:spcAft>
              <a:buNone/>
            </a:pPr>
            <a:r>
              <a:rPr lang="lv-LV" altLang="lv-LV" b="1" dirty="0">
                <a:solidFill>
                  <a:srgbClr val="00467F"/>
                </a:solidFill>
                <a:latin typeface="Century Gothic" pitchFamily="34" charset="0"/>
                <a:ea typeface="ヒラギノ角ゴ Pro W3" pitchFamily="122" charset="-128"/>
              </a:rPr>
              <a:t>FINANSĒJUMS UZSĀCĒJIEM:</a:t>
            </a:r>
          </a:p>
          <a:p>
            <a:pPr marL="359991" defTabSz="457189" eaLnBrk="1" fontAlgn="base" hangingPunct="1">
              <a:spcBef>
                <a:spcPct val="0"/>
              </a:spcBef>
              <a:spcAft>
                <a:spcPts val="600"/>
              </a:spcAft>
              <a:buNone/>
            </a:pPr>
            <a:r>
              <a:rPr lang="lv-LV" altLang="lv-LV" sz="2400" dirty="0">
                <a:solidFill>
                  <a:srgbClr val="00467F"/>
                </a:solidFill>
                <a:latin typeface="Century Gothic" pitchFamily="34" charset="0"/>
                <a:ea typeface="ヒラギノ角ゴ Pro W3" pitchFamily="122" charset="-128"/>
              </a:rPr>
              <a:t>Starta programma</a:t>
            </a:r>
          </a:p>
          <a:p>
            <a:pPr marL="359991" defTabSz="457189" eaLnBrk="1" fontAlgn="base" hangingPunct="1">
              <a:spcBef>
                <a:spcPct val="0"/>
              </a:spcBef>
              <a:spcAft>
                <a:spcPts val="600"/>
              </a:spcAft>
              <a:buNone/>
            </a:pPr>
            <a:r>
              <a:rPr lang="lv-LV" altLang="lv-LV" sz="2400" dirty="0">
                <a:solidFill>
                  <a:srgbClr val="00467F"/>
                </a:solidFill>
                <a:latin typeface="Century Gothic" pitchFamily="34" charset="0"/>
                <a:ea typeface="ヒラギノ角ゴ Pro W3" pitchFamily="122" charset="-128"/>
              </a:rPr>
              <a:t>Mikrokredīti</a:t>
            </a:r>
          </a:p>
          <a:p>
            <a:pPr marL="359991" defTabSz="457189" eaLnBrk="1" fontAlgn="base" hangingPunct="1">
              <a:spcBef>
                <a:spcPct val="0"/>
              </a:spcBef>
              <a:spcAft>
                <a:spcPts val="600"/>
              </a:spcAft>
              <a:buNone/>
            </a:pPr>
            <a:r>
              <a:rPr lang="lv-LV" altLang="lv-LV" sz="2400" dirty="0">
                <a:solidFill>
                  <a:srgbClr val="00467F"/>
                </a:solidFill>
                <a:latin typeface="Century Gothic" pitchFamily="34" charset="0"/>
                <a:ea typeface="ヒラギノ角ゴ Pro W3" pitchFamily="122" charset="-128"/>
              </a:rPr>
              <a:t>Akcelerācijas fondi*</a:t>
            </a:r>
          </a:p>
          <a:p>
            <a:pPr marL="359991" defTabSz="457189" eaLnBrk="1" fontAlgn="base" hangingPunct="1">
              <a:spcBef>
                <a:spcPct val="0"/>
              </a:spcBef>
              <a:spcAft>
                <a:spcPts val="600"/>
              </a:spcAft>
              <a:buNone/>
            </a:pPr>
            <a:r>
              <a:rPr lang="lv-LV" altLang="lv-LV" sz="2400" dirty="0">
                <a:solidFill>
                  <a:srgbClr val="00467F"/>
                </a:solidFill>
                <a:latin typeface="Century Gothic" pitchFamily="34" charset="0"/>
                <a:ea typeface="ヒラギノ角ゴ Pro W3" pitchFamily="122" charset="-128"/>
              </a:rPr>
              <a:t>Sēklas riska kapitāls**</a:t>
            </a:r>
          </a:p>
          <a:p>
            <a:pPr marL="359991" defTabSz="457189" eaLnBrk="1" fontAlgn="base" hangingPunct="1">
              <a:spcBef>
                <a:spcPct val="0"/>
              </a:spcBef>
              <a:spcAft>
                <a:spcPts val="600"/>
              </a:spcAft>
              <a:buNone/>
            </a:pPr>
            <a:r>
              <a:rPr lang="lv-LV" altLang="lv-LV" sz="2400" dirty="0">
                <a:solidFill>
                  <a:srgbClr val="00467F"/>
                </a:solidFill>
                <a:latin typeface="Century Gothic" pitchFamily="34" charset="0"/>
                <a:ea typeface="ヒラギノ角ゴ Pro W3" pitchFamily="122" charset="-128"/>
              </a:rPr>
              <a:t>Atbalsts sociālai uzņēmējdarbībai* </a:t>
            </a:r>
          </a:p>
          <a:p>
            <a:pPr defTabSz="457189" eaLnBrk="1" fontAlgn="base" hangingPunct="1">
              <a:spcBef>
                <a:spcPct val="0"/>
              </a:spcBef>
              <a:buNone/>
            </a:pPr>
            <a:endParaRPr lang="lv-LV" altLang="lv-LV" sz="2000" dirty="0">
              <a:solidFill>
                <a:srgbClr val="00467F"/>
              </a:solidFill>
              <a:latin typeface="Century Gothic" pitchFamily="34" charset="0"/>
              <a:ea typeface="ヒラギノ角ゴ Pro W3" pitchFamily="122" charset="-128"/>
            </a:endParaRPr>
          </a:p>
        </p:txBody>
      </p:sp>
      <p:sp>
        <p:nvSpPr>
          <p:cNvPr id="3" name="Rectangle 2"/>
          <p:cNvSpPr/>
          <p:nvPr/>
        </p:nvSpPr>
        <p:spPr>
          <a:xfrm>
            <a:off x="6440528" y="5037758"/>
            <a:ext cx="1144865" cy="261610"/>
          </a:xfrm>
          <a:prstGeom prst="rect">
            <a:avLst/>
          </a:prstGeom>
        </p:spPr>
        <p:txBody>
          <a:bodyPr wrap="none">
            <a:spAutoFit/>
          </a:bodyPr>
          <a:lstStyle/>
          <a:p>
            <a:pPr algn="r"/>
            <a:r>
              <a:rPr lang="lv-LV" altLang="lv-LV" sz="1100" dirty="0">
                <a:solidFill>
                  <a:srgbClr val="00467F"/>
                </a:solidFill>
                <a:latin typeface="Century Gothic" pitchFamily="34" charset="0"/>
                <a:ea typeface="ヒラギノ角ゴ Pro W3" pitchFamily="122" charset="-128"/>
              </a:rPr>
              <a:t>* 2017, </a:t>
            </a:r>
            <a:r>
              <a:rPr lang="lv-LV" sz="1100" dirty="0">
                <a:solidFill>
                  <a:srgbClr val="00467F"/>
                </a:solidFill>
              </a:rPr>
              <a:t>** 2018</a:t>
            </a:r>
          </a:p>
        </p:txBody>
      </p:sp>
    </p:spTree>
    <p:extLst>
      <p:ext uri="{BB962C8B-B14F-4D97-AF65-F5344CB8AC3E}">
        <p14:creationId xmlns:p14="http://schemas.microsoft.com/office/powerpoint/2010/main" val="3945122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nvPr>
        </p:nvGraphicFramePr>
        <p:xfrm>
          <a:off x="1865140" y="1840603"/>
          <a:ext cx="5410200" cy="31718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331640" y="2216978"/>
            <a:ext cx="2276872" cy="954107"/>
          </a:xfrm>
          <a:prstGeom prst="rect">
            <a:avLst/>
          </a:prstGeom>
          <a:noFill/>
        </p:spPr>
        <p:txBody>
          <a:bodyPr wrap="square" rtlCol="0">
            <a:spAutoFit/>
          </a:bodyPr>
          <a:lstStyle/>
          <a:p>
            <a:r>
              <a:rPr lang="lv-LV" sz="3600" b="1" dirty="0">
                <a:solidFill>
                  <a:srgbClr val="00ACC9"/>
                </a:solidFill>
                <a:latin typeface="Century Gothic" panose="020B0502020202020204" pitchFamily="34" charset="0"/>
                <a:cs typeface="Arial" panose="020B0604020202020204" pitchFamily="34" charset="0"/>
              </a:rPr>
              <a:t>Summa </a:t>
            </a:r>
          </a:p>
          <a:p>
            <a:r>
              <a:rPr lang="lv-LV" sz="2000" b="1" dirty="0">
                <a:solidFill>
                  <a:srgbClr val="00ACC9"/>
                </a:solidFill>
                <a:latin typeface="Century Gothic" panose="020B0502020202020204" pitchFamily="34" charset="0"/>
                <a:cs typeface="Arial" panose="020B0604020202020204" pitchFamily="34" charset="0"/>
              </a:rPr>
              <a:t>2-150 TEUR</a:t>
            </a:r>
            <a:endParaRPr lang="en-US" sz="2000" b="1" dirty="0">
              <a:solidFill>
                <a:srgbClr val="00ACC9"/>
              </a:solidFill>
              <a:latin typeface="Century Gothic" panose="020B0502020202020204" pitchFamily="34" charset="0"/>
              <a:cs typeface="Arial" panose="020B0604020202020204" pitchFamily="34" charset="0"/>
            </a:endParaRPr>
          </a:p>
        </p:txBody>
      </p:sp>
      <p:sp>
        <p:nvSpPr>
          <p:cNvPr id="9" name="TextBox 8"/>
          <p:cNvSpPr txBox="1"/>
          <p:nvPr/>
        </p:nvSpPr>
        <p:spPr>
          <a:xfrm>
            <a:off x="1332062" y="3385862"/>
            <a:ext cx="2393625" cy="1661993"/>
          </a:xfrm>
          <a:prstGeom prst="rect">
            <a:avLst/>
          </a:prstGeom>
          <a:noFill/>
        </p:spPr>
        <p:txBody>
          <a:bodyPr wrap="square" rtlCol="0">
            <a:spAutoFit/>
          </a:bodyPr>
          <a:lstStyle/>
          <a:p>
            <a:r>
              <a:rPr lang="lv-LV" sz="2000" b="1" dirty="0">
                <a:solidFill>
                  <a:schemeClr val="bg1">
                    <a:lumMod val="50000"/>
                  </a:schemeClr>
                </a:solidFill>
                <a:latin typeface="Century Gothic" panose="020B0502020202020204" pitchFamily="34" charset="0"/>
                <a:cs typeface="Arial" panose="020B0604020202020204" pitchFamily="34" charset="0"/>
              </a:rPr>
              <a:t/>
            </a:r>
            <a:br>
              <a:rPr lang="lv-LV" sz="2000" b="1" dirty="0">
                <a:solidFill>
                  <a:schemeClr val="bg1">
                    <a:lumMod val="50000"/>
                  </a:schemeClr>
                </a:solidFill>
                <a:latin typeface="Century Gothic" panose="020B0502020202020204" pitchFamily="34" charset="0"/>
                <a:cs typeface="Arial" panose="020B0604020202020204" pitchFamily="34" charset="0"/>
              </a:rPr>
            </a:br>
            <a:r>
              <a:rPr lang="lv-LV" sz="4400" b="1" dirty="0">
                <a:solidFill>
                  <a:schemeClr val="bg1">
                    <a:lumMod val="50000"/>
                  </a:schemeClr>
                </a:solidFill>
                <a:latin typeface="Century Gothic" panose="020B0502020202020204" pitchFamily="34" charset="0"/>
                <a:cs typeface="Arial" panose="020B0604020202020204" pitchFamily="34" charset="0"/>
              </a:rPr>
              <a:t>10%</a:t>
            </a:r>
          </a:p>
          <a:p>
            <a:r>
              <a:rPr lang="lv-LV" sz="2000" b="1" dirty="0">
                <a:solidFill>
                  <a:schemeClr val="bg1">
                    <a:lumMod val="50000"/>
                  </a:schemeClr>
                </a:solidFill>
                <a:latin typeface="Century Gothic" panose="020B0502020202020204" pitchFamily="34" charset="0"/>
                <a:cs typeface="Arial" panose="020B0604020202020204" pitchFamily="34" charset="0"/>
              </a:rPr>
              <a:t>paša investīcija</a:t>
            </a:r>
          </a:p>
          <a:p>
            <a:pPr algn="r"/>
            <a:endParaRPr lang="en-US" b="1" dirty="0">
              <a:solidFill>
                <a:schemeClr val="accent2"/>
              </a:solidFill>
              <a:latin typeface="Century Gothic" panose="020B0502020202020204" pitchFamily="34" charset="0"/>
              <a:cs typeface="Arial" panose="020B0604020202020204" pitchFamily="34" charset="0"/>
            </a:endParaRPr>
          </a:p>
        </p:txBody>
      </p:sp>
      <p:sp>
        <p:nvSpPr>
          <p:cNvPr id="10" name="TextBox 9"/>
          <p:cNvSpPr txBox="1"/>
          <p:nvPr/>
        </p:nvSpPr>
        <p:spPr>
          <a:xfrm>
            <a:off x="5578203" y="2121296"/>
            <a:ext cx="2676550" cy="923330"/>
          </a:xfrm>
          <a:prstGeom prst="rect">
            <a:avLst/>
          </a:prstGeom>
          <a:noFill/>
        </p:spPr>
        <p:txBody>
          <a:bodyPr wrap="square" rtlCol="0">
            <a:spAutoFit/>
          </a:bodyPr>
          <a:lstStyle/>
          <a:p>
            <a:pPr algn="r"/>
            <a:r>
              <a:rPr lang="lv-LV" sz="3400" b="1" dirty="0">
                <a:solidFill>
                  <a:srgbClr val="CAD400"/>
                </a:solidFill>
                <a:latin typeface="Century Gothic" panose="020B0502020202020204" pitchFamily="34" charset="0"/>
                <a:cs typeface="Arial" panose="020B0604020202020204" pitchFamily="34" charset="0"/>
              </a:rPr>
              <a:t>Bezmaksas </a:t>
            </a:r>
          </a:p>
          <a:p>
            <a:pPr algn="r"/>
            <a:r>
              <a:rPr lang="lv-LV" sz="2000" b="1" dirty="0">
                <a:solidFill>
                  <a:srgbClr val="CAD400"/>
                </a:solidFill>
                <a:latin typeface="Century Gothic" panose="020B0502020202020204" pitchFamily="34" charset="0"/>
                <a:cs typeface="Arial" panose="020B0604020202020204" pitchFamily="34" charset="0"/>
              </a:rPr>
              <a:t>konsultācijas</a:t>
            </a:r>
            <a:endParaRPr lang="en-US" sz="2800" b="1" dirty="0">
              <a:solidFill>
                <a:srgbClr val="CAD400"/>
              </a:solidFill>
              <a:latin typeface="Century Gothic" panose="020B0502020202020204" pitchFamily="34" charset="0"/>
              <a:cs typeface="Arial" panose="020B0604020202020204" pitchFamily="34" charset="0"/>
            </a:endParaRPr>
          </a:p>
        </p:txBody>
      </p:sp>
      <p:sp>
        <p:nvSpPr>
          <p:cNvPr id="11" name="TextBox 10"/>
          <p:cNvSpPr txBox="1"/>
          <p:nvPr/>
        </p:nvSpPr>
        <p:spPr>
          <a:xfrm>
            <a:off x="6397700" y="3598096"/>
            <a:ext cx="1794911" cy="1384995"/>
          </a:xfrm>
          <a:prstGeom prst="rect">
            <a:avLst/>
          </a:prstGeom>
          <a:noFill/>
        </p:spPr>
        <p:txBody>
          <a:bodyPr wrap="square" rtlCol="0">
            <a:spAutoFit/>
          </a:bodyPr>
          <a:lstStyle/>
          <a:p>
            <a:pPr algn="r"/>
            <a:r>
              <a:rPr lang="lv-LV" sz="2000" b="1" dirty="0">
                <a:solidFill>
                  <a:srgbClr val="00467F"/>
                </a:solidFill>
                <a:latin typeface="Century Gothic" panose="020B0502020202020204" pitchFamily="34" charset="0"/>
                <a:cs typeface="Arial" panose="020B0604020202020204" pitchFamily="34" charset="0"/>
              </a:rPr>
              <a:t>Likme</a:t>
            </a:r>
          </a:p>
          <a:p>
            <a:pPr algn="r"/>
            <a:r>
              <a:rPr lang="lv-LV" sz="4400" b="1" dirty="0">
                <a:solidFill>
                  <a:srgbClr val="00467F"/>
                </a:solidFill>
                <a:latin typeface="Century Gothic" panose="020B0502020202020204" pitchFamily="34" charset="0"/>
                <a:cs typeface="Arial" panose="020B0604020202020204" pitchFamily="34" charset="0"/>
              </a:rPr>
              <a:t>3-6% </a:t>
            </a:r>
            <a:br>
              <a:rPr lang="lv-LV" sz="4400" b="1" dirty="0">
                <a:solidFill>
                  <a:srgbClr val="00467F"/>
                </a:solidFill>
                <a:latin typeface="Century Gothic" panose="020B0502020202020204" pitchFamily="34" charset="0"/>
                <a:cs typeface="Arial" panose="020B0604020202020204" pitchFamily="34" charset="0"/>
              </a:rPr>
            </a:br>
            <a:endParaRPr lang="en-US" sz="2000" b="1" dirty="0">
              <a:solidFill>
                <a:srgbClr val="00467F"/>
              </a:solidFill>
              <a:latin typeface="Century Gothic" panose="020B0502020202020204" pitchFamily="34" charset="0"/>
              <a:cs typeface="Arial" panose="020B0604020202020204" pitchFamily="34" charset="0"/>
            </a:endParaRPr>
          </a:p>
        </p:txBody>
      </p:sp>
      <p:pic>
        <p:nvPicPr>
          <p:cNvPr id="22" name="Picture 10" descr="Attēlu rezultāti vaicājumam “euro coin icon gr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323" y="2348880"/>
            <a:ext cx="786024" cy="822204"/>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Attēlu rezultāti vaicājumam “consultation icon gr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098" y="2388799"/>
            <a:ext cx="802104" cy="854491"/>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40" descr="Attēlu rezultāti vaicājumam “pie icon grey”"/>
          <p:cNvSpPr>
            <a:spLocks noChangeAspect="1" noChangeArrowheads="1"/>
          </p:cNvSpPr>
          <p:nvPr/>
        </p:nvSpPr>
        <p:spPr bwMode="auto">
          <a:xfrm>
            <a:off x="155575" y="748904"/>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4141" name="Picture 4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319" t="11111" r="26092"/>
          <a:stretch/>
        </p:blipFill>
        <p:spPr bwMode="auto">
          <a:xfrm>
            <a:off x="3563889" y="3598094"/>
            <a:ext cx="852236" cy="90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Flowchart: Alternate Process 29"/>
          <p:cNvSpPr/>
          <p:nvPr/>
        </p:nvSpPr>
        <p:spPr>
          <a:xfrm>
            <a:off x="4850015" y="3753603"/>
            <a:ext cx="658089" cy="595799"/>
          </a:xfrm>
          <a:prstGeom prst="flowChartAlternateProcess">
            <a:avLst/>
          </a:prstGeom>
          <a:solidFill>
            <a:srgbClr val="0046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6000" b="1" dirty="0">
                <a:solidFill>
                  <a:schemeClr val="bg1">
                    <a:lumMod val="75000"/>
                  </a:schemeClr>
                </a:solidFill>
              </a:rPr>
              <a:t>%</a:t>
            </a:r>
          </a:p>
        </p:txBody>
      </p:sp>
      <p:sp>
        <p:nvSpPr>
          <p:cNvPr id="14" name="AutoShape 19"/>
          <p:cNvSpPr>
            <a:spLocks noChangeArrowheads="1"/>
          </p:cNvSpPr>
          <p:nvPr/>
        </p:nvSpPr>
        <p:spPr bwMode="auto">
          <a:xfrm>
            <a:off x="611561" y="1124744"/>
            <a:ext cx="8053125" cy="648072"/>
          </a:xfrm>
          <a:prstGeom prst="roundRect">
            <a:avLst>
              <a:gd name="adj" fmla="val 0"/>
            </a:avLst>
          </a:prstGeom>
          <a:noFill/>
          <a:ln w="9525">
            <a:noFill/>
            <a:round/>
            <a:headEnd/>
            <a:tailEnd/>
          </a:ln>
        </p:spPr>
        <p:txBody>
          <a:bodyPr wrap="square" anchor="ctr"/>
          <a:lstStyle>
            <a:lvl1pPr eaLnBrk="0" hangingPunct="0">
              <a:spcBef>
                <a:spcPct val="20000"/>
              </a:spcBef>
              <a:buFont typeface="Arial" pitchFamily="34" charset="0"/>
              <a:buChar char="•"/>
              <a:defRPr sz="3200">
                <a:solidFill>
                  <a:schemeClr val="tx1"/>
                </a:solidFill>
                <a:latin typeface="Century Gothic"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9pPr>
          </a:lstStyle>
          <a:p>
            <a:pPr algn="ctr" eaLnBrk="1" fontAlgn="base" hangingPunct="1">
              <a:spcBef>
                <a:spcPct val="0"/>
              </a:spcBef>
              <a:buFont typeface="Arial" pitchFamily="34" charset="0"/>
              <a:buNone/>
              <a:defRPr/>
            </a:pPr>
            <a:r>
              <a:rPr lang="lv-LV" altLang="lv-LV" sz="3600" b="1" dirty="0">
                <a:solidFill>
                  <a:srgbClr val="00467F"/>
                </a:solidFill>
                <a:cs typeface="Arial" pitchFamily="34" charset="0"/>
              </a:rPr>
              <a:t>STARTA PROGRAMMA</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177" y="5013177"/>
            <a:ext cx="2859982" cy="796451"/>
          </a:xfrm>
          <a:prstGeom prst="rect">
            <a:avLst/>
          </a:prstGeom>
        </p:spPr>
      </p:pic>
    </p:spTree>
    <p:extLst>
      <p:ext uri="{BB962C8B-B14F-4D97-AF65-F5344CB8AC3E}">
        <p14:creationId xmlns:p14="http://schemas.microsoft.com/office/powerpoint/2010/main" val="2256423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614427" y="116632"/>
            <a:ext cx="77768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600"/>
              </a:spcAft>
              <a:buFont typeface="Arial" pitchFamily="34" charset="0"/>
              <a:buNone/>
            </a:pPr>
            <a:r>
              <a:rPr lang="lv-LV" b="1" dirty="0" smtClean="0">
                <a:solidFill>
                  <a:srgbClr val="00467F"/>
                </a:solidFill>
                <a:latin typeface="Century Gothic" panose="020B0502020202020204" pitchFamily="34" charset="0"/>
              </a:rPr>
              <a:t>ALTUM atbalsts 2016 </a:t>
            </a:r>
          </a:p>
        </p:txBody>
      </p:sp>
      <p:sp>
        <p:nvSpPr>
          <p:cNvPr id="7" name="Rectangle 11"/>
          <p:cNvSpPr>
            <a:spLocks noChangeArrowheads="1"/>
          </p:cNvSpPr>
          <p:nvPr/>
        </p:nvSpPr>
        <p:spPr bwMode="auto">
          <a:xfrm>
            <a:off x="6035458" y="6160024"/>
            <a:ext cx="327740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600"/>
              </a:spcAft>
              <a:buNone/>
            </a:pPr>
            <a:r>
              <a:rPr lang="lv-LV" sz="1300" dirty="0" smtClean="0">
                <a:solidFill>
                  <a:srgbClr val="00467F"/>
                </a:solidFill>
                <a:latin typeface="Century Gothic" panose="020B0502020202020204" pitchFamily="34" charset="0"/>
              </a:rPr>
              <a:t>Dati: ALTUM  piešķirtais finansējums lauksaimniekiem </a:t>
            </a:r>
            <a:r>
              <a:rPr lang="lv-LV" sz="1300" dirty="0">
                <a:solidFill>
                  <a:srgbClr val="00467F"/>
                </a:solidFill>
                <a:latin typeface="Century Gothic" panose="020B0502020202020204" pitchFamily="34" charset="0"/>
              </a:rPr>
              <a:t>2016. gadā </a:t>
            </a:r>
            <a:endParaRPr lang="lv-LV" sz="1300" dirty="0" smtClean="0">
              <a:solidFill>
                <a:srgbClr val="00467F"/>
              </a:solidFill>
              <a:latin typeface="Century Gothic" panose="020B0502020202020204" pitchFamily="34" charset="0"/>
            </a:endParaRPr>
          </a:p>
        </p:txBody>
      </p:sp>
      <p:sp>
        <p:nvSpPr>
          <p:cNvPr id="8" name="Rectangle 11"/>
          <p:cNvSpPr>
            <a:spLocks noChangeArrowheads="1"/>
          </p:cNvSpPr>
          <p:nvPr/>
        </p:nvSpPr>
        <p:spPr bwMode="auto">
          <a:xfrm>
            <a:off x="6444208" y="1772816"/>
            <a:ext cx="2459906" cy="11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buNone/>
            </a:pPr>
            <a:r>
              <a:rPr lang="lv-LV" sz="2800" b="1" dirty="0" smtClean="0">
                <a:solidFill>
                  <a:srgbClr val="00467F"/>
                </a:solidFill>
                <a:latin typeface="Century Gothic" panose="020B0502020202020204" pitchFamily="34" charset="0"/>
              </a:rPr>
              <a:t>Kopā </a:t>
            </a:r>
          </a:p>
          <a:p>
            <a:pPr algn="ctr" eaLnBrk="1" fontAlgn="base" hangingPunct="1">
              <a:spcBef>
                <a:spcPct val="0"/>
              </a:spcBef>
              <a:buNone/>
            </a:pPr>
            <a:r>
              <a:rPr lang="lv-LV" sz="2800" b="1" dirty="0" smtClean="0">
                <a:solidFill>
                  <a:srgbClr val="00467F"/>
                </a:solidFill>
                <a:latin typeface="Century Gothic" panose="020B0502020202020204" pitchFamily="34" charset="0"/>
              </a:rPr>
              <a:t>37 </a:t>
            </a:r>
            <a:r>
              <a:rPr lang="lv-LV" sz="2800" b="1" dirty="0" err="1" smtClean="0">
                <a:solidFill>
                  <a:srgbClr val="00467F"/>
                </a:solidFill>
                <a:latin typeface="Century Gothic" panose="020B0502020202020204" pitchFamily="34" charset="0"/>
              </a:rPr>
              <a:t>milj.EUR</a:t>
            </a:r>
            <a:endParaRPr lang="lv-LV" sz="2800" b="1" dirty="0" smtClean="0">
              <a:solidFill>
                <a:srgbClr val="00467F"/>
              </a:solidFill>
              <a:latin typeface="Century Gothic" panose="020B0502020202020204" pitchFamily="34" charset="0"/>
            </a:endParaRPr>
          </a:p>
          <a:p>
            <a:pPr algn="ctr" eaLnBrk="1" fontAlgn="base" hangingPunct="1">
              <a:spcBef>
                <a:spcPct val="0"/>
              </a:spcBef>
              <a:buNone/>
            </a:pPr>
            <a:endParaRPr lang="lv-LV" sz="2800" b="1" dirty="0">
              <a:solidFill>
                <a:srgbClr val="00467F"/>
              </a:solidFill>
              <a:latin typeface="Century Gothic" panose="020B0502020202020204" pitchFamily="34" charset="0"/>
            </a:endParaRPr>
          </a:p>
          <a:p>
            <a:pPr algn="ctr" eaLnBrk="1" fontAlgn="base" hangingPunct="1">
              <a:spcBef>
                <a:spcPct val="0"/>
              </a:spcBef>
              <a:buNone/>
            </a:pPr>
            <a:endParaRPr lang="lv-LV" sz="2800" b="1" dirty="0" smtClean="0">
              <a:solidFill>
                <a:srgbClr val="00467F"/>
              </a:solidFill>
              <a:latin typeface="Century Gothic" panose="020B0502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743450180"/>
              </p:ext>
            </p:extLst>
          </p:nvPr>
        </p:nvGraphicFramePr>
        <p:xfrm>
          <a:off x="1725050" y="1268760"/>
          <a:ext cx="5555617"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528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539552" y="417646"/>
            <a:ext cx="4527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Visā Latvijā – 21 vietā </a:t>
            </a:r>
          </a:p>
        </p:txBody>
      </p:sp>
      <p:sp>
        <p:nvSpPr>
          <p:cNvPr id="6" name="Rectangle 5"/>
          <p:cNvSpPr/>
          <p:nvPr/>
        </p:nvSpPr>
        <p:spPr>
          <a:xfrm>
            <a:off x="3844001" y="5733256"/>
            <a:ext cx="3672408" cy="738664"/>
          </a:xfrm>
          <a:prstGeom prst="rect">
            <a:avLst/>
          </a:prstGeom>
        </p:spPr>
        <p:txBody>
          <a:bodyPr wrap="square">
            <a:spAutoFit/>
          </a:bodyPr>
          <a:lstStyle/>
          <a:p>
            <a:pPr algn="r">
              <a:defRPr/>
            </a:pPr>
            <a:r>
              <a:rPr lang="lv-LV" sz="1400" b="1" dirty="0">
                <a:solidFill>
                  <a:srgbClr val="00467F"/>
                </a:solidFill>
              </a:rPr>
              <a:t>Klientu servisa Izcilības balva</a:t>
            </a:r>
          </a:p>
          <a:p>
            <a:pPr algn="r">
              <a:defRPr/>
            </a:pPr>
            <a:r>
              <a:rPr lang="lv-LV" sz="1400" dirty="0">
                <a:solidFill>
                  <a:srgbClr val="00467F"/>
                </a:solidFill>
              </a:rPr>
              <a:t>V</a:t>
            </a:r>
            <a:r>
              <a:rPr lang="lv-LV" sz="1400" dirty="0" smtClean="0">
                <a:solidFill>
                  <a:srgbClr val="00467F"/>
                </a:solidFill>
              </a:rPr>
              <a:t>alsts un pašvaldības uzņēmumu</a:t>
            </a:r>
          </a:p>
          <a:p>
            <a:pPr algn="r">
              <a:defRPr/>
            </a:pPr>
            <a:r>
              <a:rPr lang="lv-LV" sz="1400" dirty="0" smtClean="0">
                <a:solidFill>
                  <a:srgbClr val="00467F"/>
                </a:solidFill>
              </a:rPr>
              <a:t>kategorijā 2017</a:t>
            </a:r>
            <a:endParaRPr lang="lv-LV" sz="1400" dirty="0">
              <a:solidFill>
                <a:srgbClr val="00467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754" y="4724061"/>
            <a:ext cx="1206833" cy="16427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1268760"/>
            <a:ext cx="6864408" cy="4057866"/>
          </a:xfrm>
          <a:prstGeom prst="rect">
            <a:avLst/>
          </a:prstGeom>
        </p:spPr>
      </p:pic>
    </p:spTree>
    <p:extLst>
      <p:ext uri="{BB962C8B-B14F-4D97-AF65-F5344CB8AC3E}">
        <p14:creationId xmlns:p14="http://schemas.microsoft.com/office/powerpoint/2010/main" val="1772795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1006273" y="3066993"/>
            <a:ext cx="7129462"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457200" eaLnBrk="1" fontAlgn="base" hangingPunct="1">
              <a:spcBef>
                <a:spcPct val="0"/>
              </a:spcBef>
              <a:buFontTx/>
              <a:buNone/>
              <a:defRPr/>
            </a:pPr>
            <a:r>
              <a:rPr lang="lv-LV" altLang="lv-LV" sz="2800" b="1" dirty="0" smtClean="0">
                <a:solidFill>
                  <a:prstClr val="white"/>
                </a:solidFill>
                <a:latin typeface="Century Gothic" pitchFamily="34" charset="0"/>
                <a:ea typeface="ヒラギノ角ゴ Pro W3" pitchFamily="122" charset="-128"/>
              </a:rPr>
              <a:t>www.altum.lv</a:t>
            </a:r>
          </a:p>
          <a:p>
            <a:pPr algn="ctr" defTabSz="457200" eaLnBrk="1" fontAlgn="base" hangingPunct="1">
              <a:spcBef>
                <a:spcPts val="300"/>
              </a:spcBef>
              <a:spcAft>
                <a:spcPts val="600"/>
              </a:spcAft>
              <a:buFontTx/>
              <a:buNone/>
              <a:defRPr/>
            </a:pPr>
            <a:r>
              <a:rPr lang="lv-LV" altLang="lv-LV" sz="2000" dirty="0" smtClean="0">
                <a:solidFill>
                  <a:prstClr val="white"/>
                </a:solidFill>
                <a:latin typeface="Century Gothic" pitchFamily="34" charset="0"/>
                <a:ea typeface="ヒラギノ角ゴ Pro W3" pitchFamily="122" charset="-128"/>
              </a:rPr>
              <a:t>T. </a:t>
            </a:r>
            <a:r>
              <a:rPr lang="lv-LV" altLang="lv-LV" sz="2000" smtClean="0">
                <a:solidFill>
                  <a:prstClr val="white"/>
                </a:solidFill>
                <a:latin typeface="Century Gothic" pitchFamily="34" charset="0"/>
                <a:ea typeface="ヒラギノ角ゴ Pro W3" pitchFamily="122" charset="-128"/>
              </a:rPr>
              <a:t>6777 </a:t>
            </a:r>
            <a:r>
              <a:rPr lang="lv-LV" altLang="lv-LV" sz="2000" smtClean="0">
                <a:solidFill>
                  <a:prstClr val="white"/>
                </a:solidFill>
                <a:latin typeface="Century Gothic" pitchFamily="34" charset="0"/>
                <a:ea typeface="ヒラギノ角ゴ Pro W3" pitchFamily="122" charset="-128"/>
              </a:rPr>
              <a:t>4242,  </a:t>
            </a:r>
            <a:r>
              <a:rPr lang="lv-LV" altLang="lv-LV" sz="2000" dirty="0" smtClean="0">
                <a:solidFill>
                  <a:prstClr val="white"/>
                </a:solidFill>
                <a:latin typeface="Century Gothic" pitchFamily="34" charset="0"/>
                <a:ea typeface="ヒラギノ角ゴ Pro W3" pitchFamily="122" charset="-128"/>
              </a:rPr>
              <a:t>26593884</a:t>
            </a:r>
            <a:endParaRPr lang="lv-LV" altLang="lv-LV" sz="2000" dirty="0" smtClean="0">
              <a:solidFill>
                <a:prstClr val="white"/>
              </a:solidFill>
              <a:latin typeface="Century Gothic" pitchFamily="34" charset="0"/>
              <a:ea typeface="ヒラギノ角ゴ Pro W3" pitchFamily="122" charset="-128"/>
            </a:endParaRPr>
          </a:p>
          <a:p>
            <a:pPr algn="ctr" defTabSz="457200" eaLnBrk="1" fontAlgn="base" hangingPunct="1">
              <a:spcBef>
                <a:spcPct val="0"/>
              </a:spcBef>
              <a:spcAft>
                <a:spcPts val="600"/>
              </a:spcAft>
              <a:buFontTx/>
              <a:buNone/>
              <a:defRPr/>
            </a:pPr>
            <a:r>
              <a:rPr lang="lv-LV" altLang="lv-LV" sz="2000" dirty="0" smtClean="0">
                <a:solidFill>
                  <a:prstClr val="white"/>
                </a:solidFill>
                <a:latin typeface="Century Gothic" pitchFamily="34" charset="0"/>
                <a:ea typeface="ヒラギノ角ゴ Pro W3" pitchFamily="122" charset="-128"/>
              </a:rPr>
              <a:t>Ilze.Grundmane@altum.lv</a:t>
            </a:r>
            <a:endParaRPr lang="lv-LV" altLang="lv-LV" sz="2000" dirty="0" smtClean="0">
              <a:solidFill>
                <a:prstClr val="white"/>
              </a:solidFill>
              <a:latin typeface="Century Gothic" pitchFamily="34" charset="0"/>
              <a:ea typeface="ヒラギノ角ゴ Pro W3" pitchFamily="122" charset="-128"/>
            </a:endParaRPr>
          </a:p>
        </p:txBody>
      </p:sp>
      <p:pic>
        <p:nvPicPr>
          <p:cNvPr id="5" name="Picture 8" descr="Saistīts attēl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953" y="5307926"/>
            <a:ext cx="485174" cy="485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Attēlu rezultāti vaicājumam “facebook logo revers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7264" y="5278849"/>
            <a:ext cx="514252" cy="514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ttēlu rezultāti vaicājumam “linkedin logo white round”">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3216" y="5278849"/>
            <a:ext cx="514252" cy="5142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78637" y="1752837"/>
            <a:ext cx="3411511" cy="523220"/>
          </a:xfrm>
          <a:prstGeom prst="rect">
            <a:avLst/>
          </a:prstGeom>
        </p:spPr>
        <p:txBody>
          <a:bodyPr wrap="none">
            <a:spAutoFit/>
          </a:bodyPr>
          <a:lstStyle/>
          <a:p>
            <a:pPr algn="ctr" defTabSz="457200" fontAlgn="base">
              <a:spcBef>
                <a:spcPct val="0"/>
              </a:spcBef>
            </a:pPr>
            <a:r>
              <a:rPr lang="lv-LV" altLang="lv-LV" sz="2800" b="1" dirty="0" smtClean="0">
                <a:solidFill>
                  <a:prstClr val="white"/>
                </a:solidFill>
                <a:latin typeface="Century Gothic" pitchFamily="34" charset="0"/>
                <a:ea typeface="ヒラギノ角ゴ Pro W3" pitchFamily="122" charset="-128"/>
              </a:rPr>
              <a:t>Uz tikšanos ALTUM!</a:t>
            </a:r>
            <a:endParaRPr lang="lv-LV" altLang="lv-LV" sz="2800" b="1" dirty="0">
              <a:solidFill>
                <a:prstClr val="white"/>
              </a:solidFill>
              <a:latin typeface="Century Gothic" pitchFamily="34" charset="0"/>
              <a:ea typeface="ヒラギノ角ゴ Pro W3" pitchFamily="122" charset="-128"/>
            </a:endParaRPr>
          </a:p>
        </p:txBody>
      </p:sp>
    </p:spTree>
    <p:extLst>
      <p:ext uri="{BB962C8B-B14F-4D97-AF65-F5344CB8AC3E}">
        <p14:creationId xmlns:p14="http://schemas.microsoft.com/office/powerpoint/2010/main" val="412007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ChangeArrowheads="1"/>
          </p:cNvSpPr>
          <p:nvPr/>
        </p:nvSpPr>
        <p:spPr bwMode="auto">
          <a:xfrm>
            <a:off x="755576" y="1484784"/>
            <a:ext cx="770159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buFont typeface="Arial" pitchFamily="34" charset="0"/>
              <a:buNone/>
            </a:pPr>
            <a:r>
              <a:rPr lang="lv-LV" b="1" dirty="0" smtClean="0">
                <a:solidFill>
                  <a:srgbClr val="00467F"/>
                </a:solidFill>
                <a:latin typeface="Century Gothic" panose="020B0502020202020204" pitchFamily="34" charset="0"/>
              </a:rPr>
              <a:t>Valsts </a:t>
            </a:r>
          </a:p>
          <a:p>
            <a:pPr algn="ctr" eaLnBrk="1" fontAlgn="base" hangingPunct="1">
              <a:spcBef>
                <a:spcPct val="0"/>
              </a:spcBef>
              <a:buFont typeface="Arial" pitchFamily="34" charset="0"/>
              <a:buNone/>
            </a:pPr>
            <a:r>
              <a:rPr lang="lv-LV" b="1" dirty="0" smtClean="0">
                <a:solidFill>
                  <a:srgbClr val="00467F"/>
                </a:solidFill>
                <a:latin typeface="Century Gothic" panose="020B0502020202020204" pitchFamily="34" charset="0"/>
              </a:rPr>
              <a:t>attīstības finanšu institūcija, </a:t>
            </a:r>
          </a:p>
          <a:p>
            <a:pPr algn="ctr" eaLnBrk="1" fontAlgn="base" hangingPunct="1">
              <a:spcBef>
                <a:spcPct val="0"/>
              </a:spcBef>
              <a:buFont typeface="Arial" pitchFamily="34" charset="0"/>
              <a:buNone/>
            </a:pPr>
            <a:r>
              <a:rPr lang="lv-LV" b="1" dirty="0" smtClean="0">
                <a:solidFill>
                  <a:srgbClr val="00467F"/>
                </a:solidFill>
                <a:latin typeface="Century Gothic" panose="020B0502020202020204" pitchFamily="34" charset="0"/>
              </a:rPr>
              <a:t>kas papildina </a:t>
            </a:r>
          </a:p>
          <a:p>
            <a:pPr algn="ctr" eaLnBrk="1" fontAlgn="base" hangingPunct="1">
              <a:spcBef>
                <a:spcPct val="0"/>
              </a:spcBef>
              <a:spcAft>
                <a:spcPts val="600"/>
              </a:spcAft>
              <a:buFont typeface="Arial" pitchFamily="34" charset="0"/>
              <a:buNone/>
            </a:pPr>
            <a:r>
              <a:rPr lang="lv-LV" b="1" dirty="0" smtClean="0">
                <a:solidFill>
                  <a:srgbClr val="00467F"/>
                </a:solidFill>
                <a:latin typeface="Century Gothic" panose="020B0502020202020204" pitchFamily="34" charset="0"/>
              </a:rPr>
              <a:t>finanšu tirgus piedāvājumu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477" y="5517232"/>
            <a:ext cx="1611693" cy="888706"/>
          </a:xfrm>
          <a:prstGeom prst="rect">
            <a:avLst/>
          </a:prstGeom>
        </p:spPr>
      </p:pic>
    </p:spTree>
    <p:extLst>
      <p:ext uri="{BB962C8B-B14F-4D97-AF65-F5344CB8AC3E}">
        <p14:creationId xmlns:p14="http://schemas.microsoft.com/office/powerpoint/2010/main" val="427636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9"/>
          <p:cNvSpPr>
            <a:spLocks noChangeArrowheads="1"/>
          </p:cNvSpPr>
          <p:nvPr/>
        </p:nvSpPr>
        <p:spPr bwMode="auto">
          <a:xfrm>
            <a:off x="539552" y="404664"/>
            <a:ext cx="7704137" cy="8636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Calibri" pitchFamily="34" charset="0"/>
                <a:ea typeface="ヒラギノ角ゴ Pro W3"/>
                <a:cs typeface="ヒラギノ角ゴ Pro W3"/>
              </a:defRPr>
            </a:lvl1pPr>
            <a:lvl2pPr marL="742950" indent="-285750" eaLnBrk="0" hangingPunct="0">
              <a:defRPr>
                <a:solidFill>
                  <a:schemeClr val="tx1"/>
                </a:solidFill>
                <a:latin typeface="Calibri" pitchFamily="34" charset="0"/>
                <a:ea typeface="ヒラギノ角ゴ Pro W3"/>
                <a:cs typeface="ヒラギノ角ゴ Pro W3"/>
              </a:defRPr>
            </a:lvl2pPr>
            <a:lvl3pPr marL="1143000" indent="-228600" eaLnBrk="0" hangingPunct="0">
              <a:defRPr>
                <a:solidFill>
                  <a:schemeClr val="tx1"/>
                </a:solidFill>
                <a:latin typeface="Calibri" pitchFamily="34" charset="0"/>
                <a:ea typeface="ヒラギノ角ゴ Pro W3"/>
                <a:cs typeface="ヒラギノ角ゴ Pro W3"/>
              </a:defRPr>
            </a:lvl3pPr>
            <a:lvl4pPr marL="1600200" indent="-228600" eaLnBrk="0" hangingPunct="0">
              <a:defRPr>
                <a:solidFill>
                  <a:schemeClr val="tx1"/>
                </a:solidFill>
                <a:latin typeface="Calibri" pitchFamily="34" charset="0"/>
                <a:ea typeface="ヒラギノ角ゴ Pro W3"/>
                <a:cs typeface="ヒラギノ角ゴ Pro W3"/>
              </a:defRPr>
            </a:lvl4pPr>
            <a:lvl5pPr marL="2057400" indent="-228600" eaLnBrk="0" hangingPunct="0">
              <a:defRPr>
                <a:solidFill>
                  <a:schemeClr val="tx1"/>
                </a:solidFill>
                <a:latin typeface="Calibri"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Calibri"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Calibri"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Calibri"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Calibri" pitchFamily="34" charset="0"/>
                <a:ea typeface="ヒラギノ角ゴ Pro W3"/>
                <a:cs typeface="ヒラギノ角ゴ Pro W3"/>
              </a:defRPr>
            </a:lvl9pPr>
          </a:lstStyle>
          <a:p>
            <a:pPr eaLnBrk="1" fontAlgn="base" hangingPunct="1">
              <a:spcBef>
                <a:spcPct val="0"/>
              </a:spcBef>
              <a:spcAft>
                <a:spcPts val="600"/>
              </a:spcAft>
              <a:buNone/>
            </a:pPr>
            <a:r>
              <a:rPr lang="lv-LV" sz="3200" b="1" dirty="0" smtClean="0">
                <a:solidFill>
                  <a:srgbClr val="00467F"/>
                </a:solidFill>
                <a:latin typeface="Century Gothic" panose="020B0502020202020204" pitchFamily="34" charset="0"/>
              </a:rPr>
              <a:t>ALTUM sniegtais atbalsts lauksaimniekiem</a:t>
            </a:r>
            <a:endParaRPr lang="lv-LV" sz="3200" b="1" dirty="0">
              <a:solidFill>
                <a:srgbClr val="00467F"/>
              </a:solidFill>
              <a:latin typeface="Century Gothic" panose="020B0502020202020204" pitchFamily="34" charset="0"/>
            </a:endParaRPr>
          </a:p>
        </p:txBody>
      </p:sp>
      <p:sp>
        <p:nvSpPr>
          <p:cNvPr id="10" name="Rectangle 11"/>
          <p:cNvSpPr>
            <a:spLocks noChangeArrowheads="1"/>
          </p:cNvSpPr>
          <p:nvPr/>
        </p:nvSpPr>
        <p:spPr bwMode="auto">
          <a:xfrm>
            <a:off x="5900849" y="6341665"/>
            <a:ext cx="327740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600"/>
              </a:spcAft>
              <a:buNone/>
            </a:pPr>
            <a:r>
              <a:rPr lang="lv-LV" sz="1300" dirty="0" smtClean="0">
                <a:solidFill>
                  <a:srgbClr val="00467F"/>
                </a:solidFill>
                <a:latin typeface="Century Gothic" panose="020B0502020202020204" pitchFamily="34" charset="0"/>
              </a:rPr>
              <a:t> Dati: ALTUM 31.12.2016</a:t>
            </a:r>
          </a:p>
        </p:txBody>
      </p:sp>
      <p:grpSp>
        <p:nvGrpSpPr>
          <p:cNvPr id="5" name="Group 4"/>
          <p:cNvGrpSpPr/>
          <p:nvPr/>
        </p:nvGrpSpPr>
        <p:grpSpPr>
          <a:xfrm>
            <a:off x="119656" y="1880722"/>
            <a:ext cx="7692704" cy="3821085"/>
            <a:chOff x="660632" y="1734445"/>
            <a:chExt cx="7692704" cy="3821085"/>
          </a:xfrm>
        </p:grpSpPr>
        <p:sp>
          <p:nvSpPr>
            <p:cNvPr id="4" name="Rectangle 11"/>
            <p:cNvSpPr>
              <a:spLocks noChangeArrowheads="1"/>
            </p:cNvSpPr>
            <p:nvPr/>
          </p:nvSpPr>
          <p:spPr bwMode="auto">
            <a:xfrm>
              <a:off x="660632" y="4432125"/>
              <a:ext cx="4128459" cy="11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buNone/>
              </a:pPr>
              <a:r>
                <a:rPr lang="lv-LV" sz="2800" b="1" dirty="0" smtClean="0">
                  <a:solidFill>
                    <a:srgbClr val="00467F"/>
                  </a:solidFill>
                  <a:latin typeface="Century Gothic" panose="020B0502020202020204" pitchFamily="34" charset="0"/>
                </a:rPr>
                <a:t>2620</a:t>
              </a:r>
            </a:p>
            <a:p>
              <a:pPr algn="ctr" eaLnBrk="1" fontAlgn="base" hangingPunct="1">
                <a:spcBef>
                  <a:spcPct val="0"/>
                </a:spcBef>
                <a:spcAft>
                  <a:spcPts val="1800"/>
                </a:spcAft>
                <a:buNone/>
              </a:pPr>
              <a:r>
                <a:rPr lang="lv-LV" sz="2800" b="1" dirty="0" smtClean="0">
                  <a:solidFill>
                    <a:srgbClr val="00467F"/>
                  </a:solidFill>
                  <a:latin typeface="Century Gothic" panose="020B0502020202020204" pitchFamily="34" charset="0"/>
                </a:rPr>
                <a:t>projekti</a:t>
              </a:r>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1086" y="2117119"/>
              <a:ext cx="2023959" cy="2040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M:\0_ARHIIVS\Infografiks2015_2016\MājlapasIkonas\atsauce-uz-normativajiem-aktie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440" y="1734445"/>
              <a:ext cx="2560656" cy="25757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3632440" y="4446932"/>
              <a:ext cx="2459906" cy="11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buNone/>
              </a:pPr>
              <a:r>
                <a:rPr lang="lv-LV" sz="2800" b="1" dirty="0" smtClean="0">
                  <a:solidFill>
                    <a:srgbClr val="00467F"/>
                  </a:solidFill>
                  <a:latin typeface="Century Gothic" panose="020B0502020202020204" pitchFamily="34" charset="0"/>
                </a:rPr>
                <a:t>95 miljoni</a:t>
              </a:r>
            </a:p>
            <a:p>
              <a:pPr algn="ctr" eaLnBrk="1" fontAlgn="base" hangingPunct="1">
                <a:spcBef>
                  <a:spcPct val="0"/>
                </a:spcBef>
                <a:spcAft>
                  <a:spcPts val="1800"/>
                </a:spcAft>
                <a:buNone/>
              </a:pPr>
              <a:r>
                <a:rPr lang="lv-LV" sz="2800" b="1" dirty="0" smtClean="0">
                  <a:solidFill>
                    <a:srgbClr val="00467F"/>
                  </a:solidFill>
                  <a:latin typeface="Century Gothic" panose="020B0502020202020204" pitchFamily="34" charset="0"/>
                </a:rPr>
                <a:t>EUR</a:t>
              </a:r>
            </a:p>
          </p:txBody>
        </p:sp>
        <p:sp>
          <p:nvSpPr>
            <p:cNvPr id="21" name="Rectangle 11"/>
            <p:cNvSpPr>
              <a:spLocks noChangeArrowheads="1"/>
            </p:cNvSpPr>
            <p:nvPr/>
          </p:nvSpPr>
          <p:spPr bwMode="auto">
            <a:xfrm>
              <a:off x="6092346" y="4446932"/>
              <a:ext cx="2260990" cy="11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buNone/>
              </a:pPr>
              <a:r>
                <a:rPr lang="lv-LV" sz="2800" b="1" dirty="0" smtClean="0">
                  <a:solidFill>
                    <a:srgbClr val="00467F"/>
                  </a:solidFill>
                  <a:latin typeface="Century Gothic" panose="020B0502020202020204" pitchFamily="34" charset="0"/>
                </a:rPr>
                <a:t>Otra lielākā nozare</a:t>
              </a:r>
            </a:p>
          </p:txBody>
        </p:sp>
      </p:grpSp>
      <p:graphicFrame>
        <p:nvGraphicFramePr>
          <p:cNvPr id="12" name="Chart 11"/>
          <p:cNvGraphicFramePr>
            <a:graphicFrameLocks/>
          </p:cNvGraphicFramePr>
          <p:nvPr>
            <p:extLst>
              <p:ext uri="{D42A27DB-BD31-4B8C-83A1-F6EECF244321}">
                <p14:modId xmlns:p14="http://schemas.microsoft.com/office/powerpoint/2010/main" val="142007380"/>
              </p:ext>
            </p:extLst>
          </p:nvPr>
        </p:nvGraphicFramePr>
        <p:xfrm>
          <a:off x="4067944" y="1340768"/>
          <a:ext cx="4874028" cy="35283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19972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611560" y="332656"/>
            <a:ext cx="748883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buFont typeface="Arial" pitchFamily="34" charset="0"/>
              <a:buNone/>
            </a:pPr>
            <a:r>
              <a:rPr lang="lv-LV" b="1" dirty="0" smtClean="0">
                <a:solidFill>
                  <a:srgbClr val="00467F"/>
                </a:solidFill>
                <a:latin typeface="Century Gothic" panose="020B0502020202020204" pitchFamily="34" charset="0"/>
              </a:rPr>
              <a:t>ALTUM aizdevums vai garantija: </a:t>
            </a:r>
          </a:p>
        </p:txBody>
      </p:sp>
      <p:sp>
        <p:nvSpPr>
          <p:cNvPr id="5" name="Rectangle 11"/>
          <p:cNvSpPr>
            <a:spLocks noChangeArrowheads="1"/>
          </p:cNvSpPr>
          <p:nvPr/>
        </p:nvSpPr>
        <p:spPr bwMode="auto">
          <a:xfrm>
            <a:off x="1116335" y="2420888"/>
            <a:ext cx="7056065"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eaLnBrk="1" fontAlgn="base" hangingPunct="1">
              <a:spcBef>
                <a:spcPct val="0"/>
              </a:spcBef>
              <a:spcAft>
                <a:spcPts val="1800"/>
              </a:spcAft>
              <a:buFont typeface="Wingdings 3" panose="05040102010807070707" pitchFamily="18" charset="2"/>
              <a:buChar char=""/>
            </a:pPr>
            <a:r>
              <a:rPr lang="lv-LV" sz="2200" dirty="0" smtClean="0">
                <a:solidFill>
                  <a:srgbClr val="00467F"/>
                </a:solidFill>
                <a:latin typeface="Century Gothic" panose="020B0502020202020204" pitchFamily="34" charset="0"/>
              </a:rPr>
              <a:t>Kad bankā nevar saņemt finansējumu</a:t>
            </a:r>
          </a:p>
          <a:p>
            <a:pPr marL="342900" indent="-342900" eaLnBrk="1" fontAlgn="base" hangingPunct="1">
              <a:spcBef>
                <a:spcPct val="0"/>
              </a:spcBef>
              <a:spcAft>
                <a:spcPts val="1800"/>
              </a:spcAft>
              <a:buFont typeface="Wingdings 3" panose="05040102010807070707" pitchFamily="18" charset="2"/>
              <a:buChar char=""/>
            </a:pPr>
            <a:r>
              <a:rPr lang="lv-LV" sz="2200" dirty="0" smtClean="0">
                <a:solidFill>
                  <a:srgbClr val="00467F"/>
                </a:solidFill>
                <a:latin typeface="Century Gothic" panose="020B0502020202020204" pitchFamily="34" charset="0"/>
              </a:rPr>
              <a:t>Kad pietrūkst nodrošinājuma</a:t>
            </a:r>
          </a:p>
          <a:p>
            <a:pPr marL="342900" indent="-342900" eaLnBrk="1" fontAlgn="base" hangingPunct="1">
              <a:spcBef>
                <a:spcPct val="0"/>
              </a:spcBef>
              <a:spcAft>
                <a:spcPts val="1800"/>
              </a:spcAft>
              <a:buFont typeface="Wingdings 3" panose="05040102010807070707" pitchFamily="18" charset="2"/>
              <a:buChar char=""/>
            </a:pPr>
            <a:r>
              <a:rPr lang="lv-LV" sz="2200" dirty="0" smtClean="0">
                <a:solidFill>
                  <a:srgbClr val="00467F"/>
                </a:solidFill>
                <a:latin typeface="Century Gothic" panose="020B0502020202020204" pitchFamily="34" charset="0"/>
              </a:rPr>
              <a:t>Kad pietrūkst līdzdalības</a:t>
            </a:r>
          </a:p>
        </p:txBody>
      </p:sp>
    </p:spTree>
    <p:extLst>
      <p:ext uri="{BB962C8B-B14F-4D97-AF65-F5344CB8AC3E}">
        <p14:creationId xmlns:p14="http://schemas.microsoft.com/office/powerpoint/2010/main" val="269153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graudi"/>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b="41266"/>
          <a:stretch/>
        </p:blipFill>
        <p:spPr bwMode="auto">
          <a:xfrm>
            <a:off x="-1" y="-1"/>
            <a:ext cx="9144001"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1"/>
          <p:cNvSpPr>
            <a:spLocks noChangeArrowheads="1"/>
          </p:cNvSpPr>
          <p:nvPr/>
        </p:nvSpPr>
        <p:spPr bwMode="auto">
          <a:xfrm>
            <a:off x="-108520" y="2576431"/>
            <a:ext cx="9433048" cy="1187350"/>
          </a:xfrm>
          <a:prstGeom prst="rect">
            <a:avLst/>
          </a:prstGeom>
          <a:solidFill>
            <a:srgbClr val="5C4600">
              <a:alpha val="42000"/>
            </a:srgbClr>
          </a:solidFill>
          <a:ln>
            <a:noFill/>
          </a:ln>
          <a:effectLst>
            <a:softEdge rad="101600"/>
          </a:effectLs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ts val="600"/>
              </a:spcAft>
              <a:buFont typeface="Arial" pitchFamily="34" charset="0"/>
              <a:buNone/>
            </a:pPr>
            <a:r>
              <a:rPr lang="lv-LV" sz="5000" b="1" dirty="0" smtClean="0">
                <a:solidFill>
                  <a:schemeClr val="bg1"/>
                </a:solidFill>
                <a:latin typeface="Century Gothic" panose="020B0502020202020204" pitchFamily="34" charset="0"/>
              </a:rPr>
              <a:t>APGROZĀMIE LĪDZEKĻI</a:t>
            </a:r>
            <a:endParaRPr lang="lv-LV" sz="5000" dirty="0">
              <a:solidFill>
                <a:schemeClr val="bg1"/>
              </a:solidFill>
              <a:latin typeface="Century Gothic" panose="020B0502020202020204" pitchFamily="34" charset="0"/>
            </a:endParaRPr>
          </a:p>
        </p:txBody>
      </p:sp>
      <p:sp>
        <p:nvSpPr>
          <p:cNvPr id="5" name="Rectangle 11"/>
          <p:cNvSpPr>
            <a:spLocks noChangeArrowheads="1"/>
          </p:cNvSpPr>
          <p:nvPr/>
        </p:nvSpPr>
        <p:spPr bwMode="auto">
          <a:xfrm>
            <a:off x="395561" y="5502012"/>
            <a:ext cx="266429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600"/>
              </a:spcAft>
              <a:buNone/>
            </a:pPr>
            <a:r>
              <a:rPr lang="lv-LV" sz="2000" dirty="0" smtClean="0">
                <a:solidFill>
                  <a:srgbClr val="00467F"/>
                </a:solidFill>
                <a:latin typeface="Century Gothic" panose="020B0502020202020204" pitchFamily="34" charset="0"/>
              </a:rPr>
              <a:t>Pieejami ierobežotā apmērā</a:t>
            </a:r>
          </a:p>
        </p:txBody>
      </p:sp>
      <p:sp>
        <p:nvSpPr>
          <p:cNvPr id="7" name="Rectangle 11"/>
          <p:cNvSpPr>
            <a:spLocks noChangeArrowheads="1"/>
          </p:cNvSpPr>
          <p:nvPr/>
        </p:nvSpPr>
        <p:spPr bwMode="auto">
          <a:xfrm>
            <a:off x="3312619" y="5502011"/>
            <a:ext cx="2699541" cy="12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600"/>
              </a:spcAft>
              <a:buNone/>
            </a:pPr>
            <a:r>
              <a:rPr lang="lv-LV" sz="2000" dirty="0" smtClean="0">
                <a:solidFill>
                  <a:srgbClr val="00467F"/>
                </a:solidFill>
                <a:latin typeface="Century Gothic" panose="020B0502020202020204" pitchFamily="34" charset="0"/>
              </a:rPr>
              <a:t>Augsti procenti, īpaši nosacījumi sadarbībā</a:t>
            </a:r>
          </a:p>
          <a:p>
            <a:pPr marL="457200" indent="-457200" algn="ctr" eaLnBrk="1" fontAlgn="base" hangingPunct="1">
              <a:spcBef>
                <a:spcPct val="0"/>
              </a:spcBef>
              <a:spcAft>
                <a:spcPts val="600"/>
              </a:spcAft>
              <a:buFont typeface="Wingdings" panose="05000000000000000000" pitchFamily="2" charset="2"/>
              <a:buChar char="ü"/>
            </a:pPr>
            <a:endParaRPr lang="lv-LV" sz="2000" dirty="0" smtClean="0">
              <a:solidFill>
                <a:srgbClr val="00467F"/>
              </a:solidFill>
              <a:latin typeface="Century Gothic" panose="020B0502020202020204" pitchFamily="34" charset="0"/>
            </a:endParaRPr>
          </a:p>
        </p:txBody>
      </p:sp>
      <p:sp>
        <p:nvSpPr>
          <p:cNvPr id="8" name="Rectangle 11"/>
          <p:cNvSpPr>
            <a:spLocks noChangeArrowheads="1"/>
          </p:cNvSpPr>
          <p:nvPr/>
        </p:nvSpPr>
        <p:spPr bwMode="auto">
          <a:xfrm>
            <a:off x="6213884" y="5502010"/>
            <a:ext cx="2980928" cy="12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ts val="600"/>
              </a:spcAft>
              <a:buNone/>
            </a:pPr>
            <a:r>
              <a:rPr lang="lv-LV" sz="2000" dirty="0" smtClean="0">
                <a:solidFill>
                  <a:srgbClr val="00467F"/>
                </a:solidFill>
                <a:latin typeface="Century Gothic" panose="020B0502020202020204" pitchFamily="34" charset="0"/>
              </a:rPr>
              <a:t>Zemāki procenti un subsīdijas</a:t>
            </a:r>
          </a:p>
        </p:txBody>
      </p:sp>
      <p:sp>
        <p:nvSpPr>
          <p:cNvPr id="9" name="Rectangle 536"/>
          <p:cNvSpPr>
            <a:spLocks noChangeArrowheads="1"/>
          </p:cNvSpPr>
          <p:nvPr/>
        </p:nvSpPr>
        <p:spPr bwMode="auto">
          <a:xfrm>
            <a:off x="395561" y="4690337"/>
            <a:ext cx="2448272" cy="615948"/>
          </a:xfrm>
          <a:prstGeom prst="rect">
            <a:avLst/>
          </a:prstGeom>
          <a:solidFill>
            <a:srgbClr val="BBC400"/>
          </a:solidFill>
          <a:ln>
            <a:noFill/>
          </a:ln>
          <a:extLst/>
        </p:spPr>
        <p:txBody>
          <a:bodyPr anchor="ctr" anchorCtr="0"/>
          <a:lstStyle>
            <a:lvl1pPr eaLnBrk="0" hangingPunct="0">
              <a:spcBef>
                <a:spcPct val="20000"/>
              </a:spcBef>
              <a:buFont typeface="Arial" pitchFamily="34" charset="0"/>
              <a:buChar char="•"/>
              <a:defRPr sz="3200">
                <a:solidFill>
                  <a:schemeClr val="tx1"/>
                </a:solidFill>
                <a:latin typeface="Century Gothic"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9pPr>
          </a:lstStyle>
          <a:p>
            <a:pPr algn="ctr" eaLnBrk="1" fontAlgn="base" hangingPunct="1">
              <a:spcBef>
                <a:spcPct val="0"/>
              </a:spcBef>
              <a:buFontTx/>
              <a:buNone/>
            </a:pPr>
            <a:r>
              <a:rPr lang="lv-LV" altLang="lv-LV" sz="2400" b="1" cap="all" dirty="0" smtClean="0">
                <a:solidFill>
                  <a:prstClr val="white"/>
                </a:solidFill>
                <a:ea typeface="ヒラギノ角ゴ Pro W3"/>
                <a:cs typeface="Times New Roman" pitchFamily="18" charset="0"/>
              </a:rPr>
              <a:t>Pašu</a:t>
            </a:r>
            <a:endParaRPr lang="lv-LV" altLang="lv-LV" sz="2400" dirty="0">
              <a:solidFill>
                <a:prstClr val="white"/>
              </a:solidFill>
              <a:ea typeface="ヒラギノ角ゴ Pro W3"/>
              <a:cs typeface="Times New Roman" pitchFamily="18" charset="0"/>
            </a:endParaRPr>
          </a:p>
        </p:txBody>
      </p:sp>
      <p:sp>
        <p:nvSpPr>
          <p:cNvPr id="10" name="Rectangle 536"/>
          <p:cNvSpPr>
            <a:spLocks noChangeArrowheads="1"/>
          </p:cNvSpPr>
          <p:nvPr/>
        </p:nvSpPr>
        <p:spPr bwMode="auto">
          <a:xfrm>
            <a:off x="6263705" y="4673863"/>
            <a:ext cx="2448272" cy="632424"/>
          </a:xfrm>
          <a:prstGeom prst="rect">
            <a:avLst/>
          </a:prstGeom>
          <a:solidFill>
            <a:srgbClr val="00ACC9"/>
          </a:solidFill>
          <a:ln>
            <a:noFill/>
          </a:ln>
          <a:extLst/>
        </p:spPr>
        <p:txBody>
          <a:bodyPr anchor="ctr" anchorCtr="0"/>
          <a:lstStyle>
            <a:lvl1pPr eaLnBrk="0" hangingPunct="0">
              <a:spcBef>
                <a:spcPct val="20000"/>
              </a:spcBef>
              <a:buFont typeface="Arial" pitchFamily="34" charset="0"/>
              <a:buChar char="•"/>
              <a:defRPr sz="3200">
                <a:solidFill>
                  <a:schemeClr val="tx1"/>
                </a:solidFill>
                <a:latin typeface="Century Gothic"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9pPr>
          </a:lstStyle>
          <a:p>
            <a:pPr algn="ctr" eaLnBrk="1" fontAlgn="base" hangingPunct="1">
              <a:spcBef>
                <a:spcPct val="0"/>
              </a:spcBef>
              <a:buFontTx/>
              <a:buNone/>
            </a:pPr>
            <a:r>
              <a:rPr lang="lv-LV" altLang="lv-LV" sz="2400" b="1" cap="all" dirty="0" smtClean="0">
                <a:solidFill>
                  <a:prstClr val="white"/>
                </a:solidFill>
                <a:ea typeface="ヒラギノ角ゴ Pro W3"/>
                <a:cs typeface="Times New Roman" pitchFamily="18" charset="0"/>
              </a:rPr>
              <a:t>Kredīts</a:t>
            </a:r>
            <a:endParaRPr lang="lv-LV" altLang="lv-LV" sz="2400" b="1" dirty="0" smtClean="0">
              <a:solidFill>
                <a:prstClr val="white"/>
              </a:solidFill>
              <a:ea typeface="ヒラギノ角ゴ Pro W3"/>
              <a:cs typeface="Times New Roman" pitchFamily="18" charset="0"/>
            </a:endParaRPr>
          </a:p>
        </p:txBody>
      </p:sp>
      <p:sp>
        <p:nvSpPr>
          <p:cNvPr id="11" name="Rectangle 536"/>
          <p:cNvSpPr>
            <a:spLocks noChangeArrowheads="1"/>
          </p:cNvSpPr>
          <p:nvPr/>
        </p:nvSpPr>
        <p:spPr bwMode="auto">
          <a:xfrm>
            <a:off x="3312619" y="4676358"/>
            <a:ext cx="2444698" cy="629928"/>
          </a:xfrm>
          <a:prstGeom prst="rect">
            <a:avLst/>
          </a:prstGeom>
          <a:solidFill>
            <a:srgbClr val="00467F"/>
          </a:solidFill>
          <a:ln>
            <a:noFill/>
          </a:ln>
          <a:extLst/>
        </p:spPr>
        <p:txBody>
          <a:bodyPr anchor="ctr" anchorCtr="0"/>
          <a:lstStyle>
            <a:lvl1pPr eaLnBrk="0" hangingPunct="0">
              <a:spcBef>
                <a:spcPct val="20000"/>
              </a:spcBef>
              <a:buFont typeface="Arial" pitchFamily="34" charset="0"/>
              <a:buChar char="•"/>
              <a:defRPr sz="3200">
                <a:solidFill>
                  <a:schemeClr val="tx1"/>
                </a:solidFill>
                <a:latin typeface="Century Gothic"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entury Gothic"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entury Gothic"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entury Gothic"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entury Gothic" pitchFamily="34" charset="0"/>
                <a:ea typeface="ヒラギノ角ゴ Pro W3" pitchFamily="122" charset="-128"/>
              </a:defRPr>
            </a:lvl9pPr>
          </a:lstStyle>
          <a:p>
            <a:pPr algn="ctr" eaLnBrk="1" fontAlgn="base" hangingPunct="1">
              <a:spcBef>
                <a:spcPct val="0"/>
              </a:spcBef>
              <a:buFontTx/>
              <a:buNone/>
            </a:pPr>
            <a:r>
              <a:rPr lang="lv-LV" altLang="lv-LV" sz="2400" b="1" cap="all" dirty="0" smtClean="0">
                <a:solidFill>
                  <a:prstClr val="white"/>
                </a:solidFill>
                <a:ea typeface="ヒラギノ角ゴ Pro W3"/>
                <a:cs typeface="Times New Roman" pitchFamily="18" charset="0"/>
              </a:rPr>
              <a:t>Partneru</a:t>
            </a:r>
            <a:endParaRPr lang="lv-LV" altLang="lv-LV" sz="2400" dirty="0">
              <a:solidFill>
                <a:prstClr val="white"/>
              </a:solidFill>
              <a:ea typeface="ヒラギノ角ゴ Pro W3"/>
              <a:cs typeface="Times New Roman" pitchFamily="18" charset="0"/>
            </a:endParaRPr>
          </a:p>
        </p:txBody>
      </p:sp>
      <p:sp>
        <p:nvSpPr>
          <p:cNvPr id="6" name="Rectangle 11"/>
          <p:cNvSpPr>
            <a:spLocks noChangeArrowheads="1"/>
          </p:cNvSpPr>
          <p:nvPr/>
        </p:nvSpPr>
        <p:spPr bwMode="auto">
          <a:xfrm>
            <a:off x="2195736" y="1"/>
            <a:ext cx="4824536"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buFont typeface="Arial" pitchFamily="34" charset="0"/>
              <a:buNone/>
            </a:pPr>
            <a:r>
              <a:rPr lang="lv-LV" sz="22000" b="1" dirty="0" smtClean="0">
                <a:solidFill>
                  <a:srgbClr val="00467F"/>
                </a:solidFill>
                <a:latin typeface="Century Gothic" panose="020B0502020202020204" pitchFamily="34" charset="0"/>
              </a:rPr>
              <a:t>?</a:t>
            </a:r>
            <a:endParaRPr lang="lv-LV" sz="22000" dirty="0" smtClean="0">
              <a:solidFill>
                <a:srgbClr val="00467F"/>
              </a:solidFill>
              <a:latin typeface="Century Gothic" panose="020B0502020202020204" pitchFamily="34" charset="0"/>
            </a:endParaRPr>
          </a:p>
        </p:txBody>
      </p:sp>
    </p:spTree>
    <p:extLst>
      <p:ext uri="{BB962C8B-B14F-4D97-AF65-F5344CB8AC3E}">
        <p14:creationId xmlns:p14="http://schemas.microsoft.com/office/powerpoint/2010/main" val="1736733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M:\0_ARHIIVS\MAJASLAPA_info_dokumenti\Bildes ww.altum.lv\Headers bildes mājaslapai\Apstiprinātās bildes\category_photos_Pakalpojumi__Lauksaimniekiem__Apgroza_ämo_li_ädzekl_¦u_aizdevumi_lauksaimniekiem.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14"/>
          <a:stretch/>
        </p:blipFill>
        <p:spPr bwMode="auto">
          <a:xfrm>
            <a:off x="-19841" y="4202463"/>
            <a:ext cx="9144000" cy="2737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539552" y="332655"/>
            <a:ext cx="54809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Aizdevumi lauksaimnieku </a:t>
            </a:r>
          </a:p>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apgrozāmajiem līdzekļiem</a:t>
            </a:r>
          </a:p>
        </p:txBody>
      </p:sp>
      <p:sp>
        <p:nvSpPr>
          <p:cNvPr id="7" name="Text Placeholder 3"/>
          <p:cNvSpPr txBox="1">
            <a:spLocks/>
          </p:cNvSpPr>
          <p:nvPr/>
        </p:nvSpPr>
        <p:spPr bwMode="auto">
          <a:xfrm>
            <a:off x="1327482" y="1844824"/>
            <a:ext cx="7170290"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Calibri" panose="020F0502020204030204" pitchFamily="34" charset="0"/>
                <a:ea typeface="ヒラギノ角ゴ Pro W3"/>
                <a:cs typeface="ヒラギノ角ゴ Pro W3"/>
              </a:defRPr>
            </a:lvl1pPr>
            <a:lvl2pPr marL="742950" indent="-285750">
              <a:defRPr>
                <a:solidFill>
                  <a:schemeClr val="tx1"/>
                </a:solidFill>
                <a:latin typeface="Calibri" panose="020F0502020204030204" pitchFamily="34" charset="0"/>
                <a:ea typeface="ヒラギノ角ゴ Pro W3"/>
                <a:cs typeface="ヒラギノ角ゴ Pro W3"/>
              </a:defRPr>
            </a:lvl2pPr>
            <a:lvl3pPr marL="1143000" indent="-228600">
              <a:defRPr>
                <a:solidFill>
                  <a:schemeClr val="tx1"/>
                </a:solidFill>
                <a:latin typeface="Calibri" panose="020F0502020204030204" pitchFamily="34" charset="0"/>
                <a:ea typeface="ヒラギノ角ゴ Pro W3"/>
                <a:cs typeface="ヒラギノ角ゴ Pro W3"/>
              </a:defRPr>
            </a:lvl3pPr>
            <a:lvl4pPr marL="1600200" indent="-228600">
              <a:defRPr>
                <a:solidFill>
                  <a:schemeClr val="tx1"/>
                </a:solidFill>
                <a:latin typeface="Calibri" panose="020F0502020204030204" pitchFamily="34" charset="0"/>
                <a:ea typeface="ヒラギノ角ゴ Pro W3"/>
                <a:cs typeface="ヒラギノ角ゴ Pro W3"/>
              </a:defRPr>
            </a:lvl4pPr>
            <a:lvl5pPr marL="2057400" indent="-228600">
              <a:defRPr>
                <a:solidFill>
                  <a:schemeClr val="tx1"/>
                </a:solidFill>
                <a:latin typeface="Calibri" panose="020F050202020403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9pPr>
          </a:lstStyle>
          <a:p>
            <a:pPr defTabSz="685800" eaLnBrk="0" hangingPunct="0">
              <a:spcBef>
                <a:spcPts val="900"/>
              </a:spcBef>
            </a:pPr>
            <a:r>
              <a:rPr lang="lv-LV" altLang="lv-LV" sz="1600" dirty="0" smtClean="0">
                <a:solidFill>
                  <a:srgbClr val="00467F"/>
                </a:solidFill>
                <a:latin typeface="Century Gothic" panose="020B0502020202020204" pitchFamily="34" charset="0"/>
                <a:cs typeface="Arial" panose="020B0604020202020204" pitchFamily="34" charset="0"/>
              </a:rPr>
              <a:t>No </a:t>
            </a:r>
            <a:r>
              <a:rPr lang="lv-LV" altLang="lv-LV" sz="1600" b="1" dirty="0" smtClean="0">
                <a:solidFill>
                  <a:srgbClr val="00467F"/>
                </a:solidFill>
                <a:latin typeface="Century Gothic" panose="020B0502020202020204" pitchFamily="34" charset="0"/>
                <a:cs typeface="Arial" panose="020B0604020202020204" pitchFamily="34" charset="0"/>
              </a:rPr>
              <a:t>7 tūkst</a:t>
            </a:r>
            <a:r>
              <a:rPr lang="lv-LV" altLang="lv-LV" sz="1600" dirty="0" smtClean="0">
                <a:solidFill>
                  <a:srgbClr val="00467F"/>
                </a:solidFill>
                <a:latin typeface="Century Gothic" panose="020B0502020202020204" pitchFamily="34" charset="0"/>
                <a:cs typeface="Arial" panose="020B0604020202020204" pitchFamily="34" charset="0"/>
              </a:rPr>
              <a:t>.  līdz  </a:t>
            </a:r>
            <a:r>
              <a:rPr lang="lv-LV" altLang="lv-LV" sz="1600" b="1" dirty="0" smtClean="0">
                <a:solidFill>
                  <a:srgbClr val="00467F"/>
                </a:solidFill>
                <a:latin typeface="Century Gothic" panose="020B0502020202020204" pitchFamily="34" charset="0"/>
                <a:cs typeface="Arial" panose="020B0604020202020204" pitchFamily="34" charset="0"/>
              </a:rPr>
              <a:t>1 milj. </a:t>
            </a:r>
            <a:r>
              <a:rPr lang="lv-LV" altLang="lv-LV" sz="1600" dirty="0" smtClean="0">
                <a:solidFill>
                  <a:srgbClr val="00467F"/>
                </a:solidFill>
                <a:latin typeface="Century Gothic" panose="020B0502020202020204" pitchFamily="34" charset="0"/>
                <a:cs typeface="Arial" panose="020B0604020202020204" pitchFamily="34" charset="0"/>
              </a:rPr>
              <a:t>EUR primārajiem lauksaimniecības ražotājiem</a:t>
            </a:r>
          </a:p>
          <a:p>
            <a:pPr defTabSz="685800" eaLnBrk="0" hangingPunct="0">
              <a:spcBef>
                <a:spcPts val="900"/>
              </a:spcBef>
            </a:pPr>
            <a:r>
              <a:rPr lang="lv-LV" altLang="lv-LV" sz="1600" dirty="0" smtClean="0">
                <a:solidFill>
                  <a:srgbClr val="00467F"/>
                </a:solidFill>
                <a:latin typeface="Century Gothic" panose="020B0502020202020204" pitchFamily="34" charset="0"/>
                <a:cs typeface="Arial" panose="020B0604020202020204" pitchFamily="34" charset="0"/>
              </a:rPr>
              <a:t>Līdz </a:t>
            </a:r>
            <a:r>
              <a:rPr lang="lv-LV" altLang="lv-LV" sz="1600" b="1" dirty="0">
                <a:solidFill>
                  <a:srgbClr val="00467F"/>
                </a:solidFill>
                <a:latin typeface="Century Gothic" panose="020B0502020202020204" pitchFamily="34" charset="0"/>
                <a:cs typeface="Arial" panose="020B0604020202020204" pitchFamily="34" charset="0"/>
              </a:rPr>
              <a:t>2.85 milj. </a:t>
            </a:r>
            <a:r>
              <a:rPr lang="lv-LV" altLang="lv-LV" sz="1600" dirty="0" smtClean="0">
                <a:solidFill>
                  <a:srgbClr val="00467F"/>
                </a:solidFill>
                <a:latin typeface="Century Gothic" panose="020B0502020202020204" pitchFamily="34" charset="0"/>
                <a:cs typeface="Arial" panose="020B0604020202020204" pitchFamily="34" charset="0"/>
              </a:rPr>
              <a:t>EUR kooperatīvajām sabiedrībām</a:t>
            </a:r>
          </a:p>
          <a:p>
            <a:pPr defTabSz="685800" eaLnBrk="0" hangingPunct="0">
              <a:spcBef>
                <a:spcPts val="900"/>
              </a:spcBef>
            </a:pPr>
            <a:r>
              <a:rPr lang="lv-LV" altLang="lv-LV" sz="1600" dirty="0" smtClean="0">
                <a:solidFill>
                  <a:srgbClr val="00467F"/>
                </a:solidFill>
                <a:latin typeface="Century Gothic" panose="020B0502020202020204" pitchFamily="34" charset="0"/>
                <a:cs typeface="Arial" panose="020B0604020202020204" pitchFamily="34" charset="0"/>
              </a:rPr>
              <a:t>Līdz </a:t>
            </a:r>
            <a:r>
              <a:rPr lang="lv-LV" altLang="lv-LV" sz="1600" b="1" dirty="0" smtClean="0">
                <a:solidFill>
                  <a:srgbClr val="00467F"/>
                </a:solidFill>
                <a:latin typeface="Century Gothic" panose="020B0502020202020204" pitchFamily="34" charset="0"/>
                <a:cs typeface="Arial" panose="020B0604020202020204" pitchFamily="34" charset="0"/>
              </a:rPr>
              <a:t>2 gadiem </a:t>
            </a:r>
            <a:endParaRPr lang="lv-LV" altLang="lv-LV" sz="1600" b="1" dirty="0">
              <a:solidFill>
                <a:srgbClr val="00467F"/>
              </a:solidFill>
              <a:latin typeface="Century Gothic" panose="020B0502020202020204" pitchFamily="34" charset="0"/>
              <a:cs typeface="Arial" panose="020B0604020202020204" pitchFamily="34" charset="0"/>
            </a:endParaRPr>
          </a:p>
          <a:p>
            <a:pPr defTabSz="685800" eaLnBrk="0" hangingPunct="0">
              <a:spcBef>
                <a:spcPts val="900"/>
              </a:spcBef>
            </a:pPr>
            <a:r>
              <a:rPr lang="lv-LV" altLang="lv-LV" sz="1600" b="1" dirty="0" smtClean="0">
                <a:solidFill>
                  <a:srgbClr val="00467F"/>
                </a:solidFill>
                <a:latin typeface="Century Gothic" panose="020B0502020202020204" pitchFamily="34" charset="0"/>
                <a:cs typeface="Arial" panose="020B0604020202020204" pitchFamily="34" charset="0"/>
              </a:rPr>
              <a:t>Mazākas</a:t>
            </a:r>
            <a:r>
              <a:rPr lang="lv-LV" altLang="lv-LV" sz="1600" dirty="0" smtClean="0">
                <a:solidFill>
                  <a:srgbClr val="00467F"/>
                </a:solidFill>
                <a:latin typeface="Century Gothic" panose="020B0502020202020204" pitchFamily="34" charset="0"/>
                <a:cs typeface="Arial" panose="020B0604020202020204" pitchFamily="34" charset="0"/>
              </a:rPr>
              <a:t> nodrošinājuma prasības – līdz pat 135% no nodrošinājuma</a:t>
            </a:r>
          </a:p>
          <a:p>
            <a:pPr defTabSz="685800" eaLnBrk="0" hangingPunct="0">
              <a:spcBef>
                <a:spcPts val="900"/>
              </a:spcBef>
            </a:pPr>
            <a:r>
              <a:rPr lang="lv-LV" altLang="lv-LV" sz="1600" dirty="0" smtClean="0">
                <a:solidFill>
                  <a:srgbClr val="00467F"/>
                </a:solidFill>
                <a:latin typeface="Century Gothic" panose="020B0502020202020204" pitchFamily="34" charset="0"/>
                <a:cs typeface="Arial" panose="020B0604020202020204" pitchFamily="34" charset="0"/>
              </a:rPr>
              <a:t>Procentu likme fiksēta, </a:t>
            </a:r>
            <a:r>
              <a:rPr lang="lv-LV" altLang="lv-LV" sz="1600" b="1" dirty="0" smtClean="0">
                <a:solidFill>
                  <a:srgbClr val="00467F"/>
                </a:solidFill>
                <a:latin typeface="Century Gothic" panose="020B0502020202020204" pitchFamily="34" charset="0"/>
                <a:cs typeface="Arial" panose="020B0604020202020204" pitchFamily="34" charset="0"/>
              </a:rPr>
              <a:t>no </a:t>
            </a:r>
            <a:r>
              <a:rPr lang="lv-LV" altLang="lv-LV" sz="1600" b="1" dirty="0">
                <a:solidFill>
                  <a:srgbClr val="00467F"/>
                </a:solidFill>
                <a:latin typeface="Century Gothic" panose="020B0502020202020204" pitchFamily="34" charset="0"/>
                <a:cs typeface="Arial" panose="020B0604020202020204" pitchFamily="34" charset="0"/>
              </a:rPr>
              <a:t>4</a:t>
            </a:r>
            <a:r>
              <a:rPr lang="lv-LV" altLang="lv-LV" sz="1600" b="1" dirty="0" smtClean="0">
                <a:solidFill>
                  <a:srgbClr val="00467F"/>
                </a:solidFill>
                <a:latin typeface="Century Gothic" panose="020B0502020202020204" pitchFamily="34" charset="0"/>
                <a:cs typeface="Arial" panose="020B0604020202020204" pitchFamily="34" charset="0"/>
              </a:rPr>
              <a:t>%</a:t>
            </a:r>
            <a:endParaRPr lang="lv-LV" altLang="lv-LV" sz="1600" dirty="0">
              <a:solidFill>
                <a:srgbClr val="003A65"/>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395536" y="6324658"/>
            <a:ext cx="3757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1800" b="1" dirty="0" smtClean="0">
                <a:solidFill>
                  <a:schemeClr val="bg1"/>
                </a:solidFill>
                <a:latin typeface="Century Gothic" pitchFamily="34" charset="0"/>
                <a:ea typeface="ヒラギノ角ゴ Pro W3"/>
                <a:cs typeface="ヒラギノ角ゴ Pro W3"/>
              </a:rPr>
              <a:t>Vidējais aizdevums – EUR 47 000</a:t>
            </a:r>
          </a:p>
        </p:txBody>
      </p:sp>
    </p:spTree>
    <p:extLst>
      <p:ext uri="{BB962C8B-B14F-4D97-AF65-F5344CB8AC3E}">
        <p14:creationId xmlns:p14="http://schemas.microsoft.com/office/powerpoint/2010/main" val="262688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0_ARHIIVS\MAJASLAPA_info_dokumenti\Bildes ww.altum.lv\Headers bildes mājaslapai\Apstiprinātās bildes\category_photos_Pakalpojumi__Lauksaimniekiem__Izaugsmes_aizdevumi_lauksaimniekiem.png"/>
          <p:cNvPicPr>
            <a:picLocks noChangeAspect="1" noChangeArrowheads="1"/>
          </p:cNvPicPr>
          <p:nvPr/>
        </p:nvPicPr>
        <p:blipFill rotWithShape="1">
          <a:blip r:embed="rId3">
            <a:extLst>
              <a:ext uri="{28A0092B-C50C-407E-A947-70E740481C1C}">
                <a14:useLocalDpi xmlns:a14="http://schemas.microsoft.com/office/drawing/2010/main" val="0"/>
              </a:ext>
            </a:extLst>
          </a:blip>
          <a:srcRect l="36383" r="40" b="18743"/>
          <a:stretch/>
        </p:blipFill>
        <p:spPr bwMode="auto">
          <a:xfrm>
            <a:off x="-25871" y="4149080"/>
            <a:ext cx="9180512" cy="2708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539552" y="476672"/>
            <a:ext cx="55883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MVU izaugsmes aizdevumi </a:t>
            </a:r>
          </a:p>
        </p:txBody>
      </p:sp>
      <p:sp>
        <p:nvSpPr>
          <p:cNvPr id="8" name="Text Placeholder 3"/>
          <p:cNvSpPr txBox="1">
            <a:spLocks/>
          </p:cNvSpPr>
          <p:nvPr/>
        </p:nvSpPr>
        <p:spPr bwMode="auto">
          <a:xfrm>
            <a:off x="1331640" y="1628800"/>
            <a:ext cx="6317585" cy="1728192"/>
          </a:xfrm>
          <a:prstGeom prst="rect">
            <a:avLst/>
          </a:prstGeom>
          <a:noFill/>
          <a:ln>
            <a:noFill/>
          </a:ln>
          <a:extLst/>
        </p:spPr>
        <p:txBody>
          <a:bodyPr lIns="69056" tIns="34529" rIns="69056" bIns="34529"/>
          <a:lstStyle>
            <a:lvl1pPr eaLnBrk="0" hangingPunct="0">
              <a:spcBef>
                <a:spcPct val="20000"/>
              </a:spcBef>
              <a:buFont typeface="Arial" pitchFamily="34" charset="0"/>
              <a:buChar char="•"/>
              <a:defRPr sz="3200">
                <a:solidFill>
                  <a:schemeClr val="tx1"/>
                </a:solidFill>
                <a:latin typeface="Calibri"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9pPr>
          </a:lstStyle>
          <a:p>
            <a:pPr marL="0" lvl="1" indent="0" defTabSz="685800">
              <a:spcBef>
                <a:spcPts val="900"/>
              </a:spcBef>
              <a:buClr>
                <a:srgbClr val="00B4D1"/>
              </a:buClr>
              <a:buNone/>
              <a:defRPr/>
            </a:pPr>
            <a:r>
              <a:rPr lang="lv-LV" altLang="lv-LV" sz="1600" dirty="0" smtClean="0">
                <a:solidFill>
                  <a:srgbClr val="00467F"/>
                </a:solidFill>
                <a:latin typeface="Century Gothic" pitchFamily="34" charset="0"/>
                <a:cs typeface="Arial" pitchFamily="34" charset="0"/>
              </a:rPr>
              <a:t>Investīcijām </a:t>
            </a:r>
            <a:r>
              <a:rPr lang="lv-LV" altLang="lv-LV" sz="1600" dirty="0">
                <a:solidFill>
                  <a:srgbClr val="00467F"/>
                </a:solidFill>
                <a:latin typeface="Century Gothic" pitchFamily="34" charset="0"/>
                <a:cs typeface="Arial" pitchFamily="34" charset="0"/>
              </a:rPr>
              <a:t>līdz </a:t>
            </a:r>
            <a:r>
              <a:rPr lang="lv-LV" altLang="lv-LV" sz="1600" b="1" dirty="0">
                <a:solidFill>
                  <a:srgbClr val="00467F"/>
                </a:solidFill>
                <a:latin typeface="Century Gothic" pitchFamily="34" charset="0"/>
                <a:cs typeface="Arial" pitchFamily="34" charset="0"/>
              </a:rPr>
              <a:t>2.85 milj.</a:t>
            </a:r>
            <a:r>
              <a:rPr lang="lv-LV" altLang="lv-LV" sz="1600" dirty="0">
                <a:solidFill>
                  <a:srgbClr val="00467F"/>
                </a:solidFill>
                <a:latin typeface="Century Gothic" pitchFamily="34" charset="0"/>
                <a:cs typeface="Arial" pitchFamily="34" charset="0"/>
              </a:rPr>
              <a:t> </a:t>
            </a:r>
            <a:r>
              <a:rPr lang="lv-LV" altLang="lv-LV" sz="1600" dirty="0" smtClean="0">
                <a:solidFill>
                  <a:srgbClr val="00467F"/>
                </a:solidFill>
                <a:latin typeface="Century Gothic" pitchFamily="34" charset="0"/>
                <a:cs typeface="Arial" pitchFamily="34" charset="0"/>
              </a:rPr>
              <a:t>EUR, termiņš </a:t>
            </a:r>
            <a:r>
              <a:rPr lang="lv-LV" altLang="lv-LV" sz="1600" dirty="0" smtClean="0">
                <a:solidFill>
                  <a:srgbClr val="00467F"/>
                </a:solidFill>
                <a:latin typeface="Century Gothic" pitchFamily="34" charset="0"/>
                <a:ea typeface="ヒラギノ角ゴ Pro W3"/>
                <a:cs typeface="Arial" pitchFamily="34" charset="0"/>
              </a:rPr>
              <a:t>2-15 </a:t>
            </a:r>
            <a:r>
              <a:rPr lang="lv-LV" altLang="lv-LV" sz="1600" dirty="0">
                <a:solidFill>
                  <a:srgbClr val="00467F"/>
                </a:solidFill>
                <a:latin typeface="Century Gothic" pitchFamily="34" charset="0"/>
                <a:ea typeface="ヒラギノ角ゴ Pro W3"/>
                <a:cs typeface="Arial" pitchFamily="34" charset="0"/>
              </a:rPr>
              <a:t>gadi</a:t>
            </a:r>
            <a:endParaRPr lang="lv-LV" altLang="lv-LV" sz="1600" dirty="0" smtClean="0">
              <a:solidFill>
                <a:srgbClr val="00467F"/>
              </a:solidFill>
              <a:latin typeface="Century Gothic" pitchFamily="34" charset="0"/>
              <a:cs typeface="Arial" pitchFamily="34" charset="0"/>
            </a:endParaRPr>
          </a:p>
          <a:p>
            <a:pPr marL="0" lvl="1" indent="0" defTabSz="685800">
              <a:spcBef>
                <a:spcPts val="900"/>
              </a:spcBef>
              <a:buClr>
                <a:srgbClr val="00B4D1"/>
              </a:buClr>
              <a:buNone/>
              <a:defRPr/>
            </a:pPr>
            <a:r>
              <a:rPr lang="lv-LV" altLang="lv-LV" sz="1600" dirty="0" smtClean="0">
                <a:solidFill>
                  <a:srgbClr val="00467F"/>
                </a:solidFill>
                <a:latin typeface="Century Gothic" pitchFamily="34" charset="0"/>
                <a:cs typeface="Arial" pitchFamily="34" charset="0"/>
              </a:rPr>
              <a:t>Apgrozāmiem </a:t>
            </a:r>
            <a:r>
              <a:rPr lang="lv-LV" altLang="lv-LV" sz="1600" dirty="0">
                <a:solidFill>
                  <a:srgbClr val="00467F"/>
                </a:solidFill>
                <a:latin typeface="Century Gothic" pitchFamily="34" charset="0"/>
                <a:cs typeface="Arial" pitchFamily="34" charset="0"/>
              </a:rPr>
              <a:t>līdzekļiem līdz </a:t>
            </a:r>
            <a:r>
              <a:rPr lang="lv-LV" altLang="lv-LV" sz="1600" b="1" dirty="0">
                <a:solidFill>
                  <a:srgbClr val="00467F"/>
                </a:solidFill>
                <a:latin typeface="Century Gothic" pitchFamily="34" charset="0"/>
                <a:cs typeface="Arial" pitchFamily="34" charset="0"/>
              </a:rPr>
              <a:t>285 tūkst. </a:t>
            </a:r>
            <a:r>
              <a:rPr lang="lv-LV" altLang="lv-LV" sz="1600" dirty="0">
                <a:solidFill>
                  <a:srgbClr val="00467F"/>
                </a:solidFill>
                <a:latin typeface="Century Gothic" pitchFamily="34" charset="0"/>
                <a:cs typeface="Arial" pitchFamily="34" charset="0"/>
              </a:rPr>
              <a:t>EUR, </a:t>
            </a:r>
            <a:r>
              <a:rPr lang="lv-LV" altLang="lv-LV" sz="1600" dirty="0" smtClean="0">
                <a:solidFill>
                  <a:srgbClr val="00467F"/>
                </a:solidFill>
                <a:latin typeface="Century Gothic" pitchFamily="34" charset="0"/>
                <a:cs typeface="Arial" pitchFamily="34" charset="0"/>
              </a:rPr>
              <a:t>termiņš </a:t>
            </a:r>
            <a:r>
              <a:rPr lang="lv-LV" altLang="lv-LV" sz="1600" dirty="0" smtClean="0">
                <a:solidFill>
                  <a:srgbClr val="00467F"/>
                </a:solidFill>
                <a:latin typeface="Century Gothic" pitchFamily="34" charset="0"/>
                <a:ea typeface="ヒラギノ角ゴ Pro W3"/>
                <a:cs typeface="Arial" pitchFamily="34" charset="0"/>
              </a:rPr>
              <a:t>2-5 </a:t>
            </a:r>
            <a:r>
              <a:rPr lang="lv-LV" altLang="lv-LV" sz="1600" dirty="0">
                <a:solidFill>
                  <a:srgbClr val="00467F"/>
                </a:solidFill>
                <a:latin typeface="Century Gothic" pitchFamily="34" charset="0"/>
                <a:ea typeface="ヒラギノ角ゴ Pro W3"/>
                <a:cs typeface="Arial" pitchFamily="34" charset="0"/>
              </a:rPr>
              <a:t>gadi</a:t>
            </a:r>
            <a:endParaRPr lang="lv-LV" altLang="lv-LV" sz="1600" dirty="0">
              <a:solidFill>
                <a:srgbClr val="00467F"/>
              </a:solidFill>
              <a:latin typeface="Century Gothic" pitchFamily="34" charset="0"/>
              <a:cs typeface="Arial" pitchFamily="34" charset="0"/>
            </a:endParaRPr>
          </a:p>
          <a:p>
            <a:pPr marL="0" lvl="1" indent="0" defTabSz="685800">
              <a:spcBef>
                <a:spcPts val="900"/>
              </a:spcBef>
              <a:buClr>
                <a:srgbClr val="00B4D1"/>
              </a:buClr>
              <a:buNone/>
              <a:defRPr/>
            </a:pPr>
            <a:r>
              <a:rPr lang="lv-LV" altLang="lv-LV" sz="1600" b="1" dirty="0" smtClean="0">
                <a:solidFill>
                  <a:srgbClr val="00467F"/>
                </a:solidFill>
                <a:latin typeface="Century Gothic" pitchFamily="34" charset="0"/>
                <a:cs typeface="Arial" pitchFamily="34" charset="0"/>
              </a:rPr>
              <a:t>Samazinātas līdzdalības </a:t>
            </a:r>
            <a:r>
              <a:rPr lang="lv-LV" altLang="lv-LV" sz="1600" dirty="0" smtClean="0">
                <a:solidFill>
                  <a:srgbClr val="00467F"/>
                </a:solidFill>
                <a:latin typeface="Century Gothic" pitchFamily="34" charset="0"/>
                <a:cs typeface="Arial" pitchFamily="34" charset="0"/>
              </a:rPr>
              <a:t>prasības</a:t>
            </a:r>
            <a:r>
              <a:rPr lang="lv-LV" altLang="lv-LV" sz="1600" b="1" dirty="0" smtClean="0">
                <a:solidFill>
                  <a:srgbClr val="00467F"/>
                </a:solidFill>
                <a:latin typeface="Century Gothic" pitchFamily="34" charset="0"/>
                <a:cs typeface="Arial" pitchFamily="34" charset="0"/>
              </a:rPr>
              <a:t> </a:t>
            </a:r>
          </a:p>
          <a:p>
            <a:pPr marL="0" lvl="1" indent="0" defTabSz="685800">
              <a:spcBef>
                <a:spcPts val="900"/>
              </a:spcBef>
              <a:buClr>
                <a:srgbClr val="00B4D1"/>
              </a:buClr>
              <a:buNone/>
              <a:defRPr/>
            </a:pPr>
            <a:r>
              <a:rPr lang="lv-LV" altLang="lv-LV" sz="1600" dirty="0" smtClean="0">
                <a:solidFill>
                  <a:srgbClr val="00467F"/>
                </a:solidFill>
                <a:latin typeface="Century Gothic" pitchFamily="34" charset="0"/>
                <a:ea typeface="ヒラギノ角ゴ Pro W3"/>
                <a:cs typeface="Arial" pitchFamily="34" charset="0"/>
              </a:rPr>
              <a:t>Procentu likme – </a:t>
            </a:r>
            <a:r>
              <a:rPr lang="lv-LV" altLang="lv-LV" sz="1600" b="1" dirty="0" smtClean="0">
                <a:solidFill>
                  <a:srgbClr val="00467F"/>
                </a:solidFill>
                <a:latin typeface="Century Gothic" pitchFamily="34" charset="0"/>
                <a:ea typeface="ヒラギノ角ゴ Pro W3"/>
                <a:cs typeface="Arial" pitchFamily="34" charset="0"/>
              </a:rPr>
              <a:t>no </a:t>
            </a:r>
            <a:r>
              <a:rPr lang="lv-LV" altLang="lv-LV" sz="1600" b="1" dirty="0">
                <a:solidFill>
                  <a:srgbClr val="00467F"/>
                </a:solidFill>
                <a:latin typeface="Century Gothic" pitchFamily="34" charset="0"/>
                <a:ea typeface="ヒラギノ角ゴ Pro W3"/>
                <a:cs typeface="Arial" pitchFamily="34" charset="0"/>
              </a:rPr>
              <a:t>3% + 6 </a:t>
            </a:r>
            <a:r>
              <a:rPr lang="lv-LV" altLang="lv-LV" sz="1600" b="1" dirty="0" err="1">
                <a:solidFill>
                  <a:srgbClr val="00467F"/>
                </a:solidFill>
                <a:latin typeface="Century Gothic" pitchFamily="34" charset="0"/>
                <a:ea typeface="ヒラギノ角ゴ Pro W3"/>
                <a:cs typeface="Arial" pitchFamily="34" charset="0"/>
              </a:rPr>
              <a:t>mēn</a:t>
            </a:r>
            <a:r>
              <a:rPr lang="lv-LV" altLang="lv-LV" sz="1600" dirty="0">
                <a:solidFill>
                  <a:srgbClr val="00467F"/>
                </a:solidFill>
                <a:latin typeface="Century Gothic" pitchFamily="34" charset="0"/>
                <a:ea typeface="ヒラギノ角ゴ Pro W3"/>
                <a:cs typeface="Arial" pitchFamily="34" charset="0"/>
              </a:rPr>
              <a:t>. </a:t>
            </a:r>
            <a:r>
              <a:rPr lang="lv-LV" altLang="lv-LV" sz="1600" dirty="0" smtClean="0">
                <a:solidFill>
                  <a:srgbClr val="00467F"/>
                </a:solidFill>
                <a:latin typeface="Century Gothic" pitchFamily="34" charset="0"/>
                <a:ea typeface="ヒラギノ角ゴ Pro W3"/>
                <a:cs typeface="Arial" pitchFamily="34" charset="0"/>
              </a:rPr>
              <a:t>EURIBOR</a:t>
            </a:r>
            <a:endParaRPr lang="lv-LV" altLang="lv-LV" sz="1600" dirty="0">
              <a:solidFill>
                <a:srgbClr val="00467F"/>
              </a:solidFill>
              <a:latin typeface="Century Gothic" pitchFamily="34" charset="0"/>
              <a:ea typeface="ヒラギノ角ゴ Pro W3"/>
              <a:cs typeface="Arial" pitchFamily="34" charset="0"/>
            </a:endParaRPr>
          </a:p>
        </p:txBody>
      </p:sp>
      <p:sp>
        <p:nvSpPr>
          <p:cNvPr id="9" name="Rectangle 8"/>
          <p:cNvSpPr/>
          <p:nvPr/>
        </p:nvSpPr>
        <p:spPr>
          <a:xfrm>
            <a:off x="2604350" y="3801988"/>
            <a:ext cx="6534664" cy="338554"/>
          </a:xfrm>
          <a:prstGeom prst="rect">
            <a:avLst/>
          </a:prstGeom>
        </p:spPr>
        <p:txBody>
          <a:bodyPr wrap="square">
            <a:spAutoFit/>
          </a:bodyPr>
          <a:lstStyle/>
          <a:p>
            <a:pPr algn="r" fontAlgn="base">
              <a:spcAft>
                <a:spcPct val="0"/>
              </a:spcAft>
              <a:defRPr/>
            </a:pPr>
            <a:r>
              <a:rPr lang="lv-LV" altLang="lv-LV" sz="1600" dirty="0" smtClean="0">
                <a:solidFill>
                  <a:srgbClr val="3C9088"/>
                </a:solidFill>
                <a:latin typeface="Century Gothic" pitchFamily="34" charset="0"/>
                <a:ea typeface="ヒラギノ角ゴ Pro W3"/>
                <a:cs typeface="Arial" pitchFamily="34" charset="0"/>
              </a:rPr>
              <a:t>Projektiem </a:t>
            </a:r>
            <a:r>
              <a:rPr lang="lv-LV" altLang="lv-LV" sz="1600" dirty="0">
                <a:solidFill>
                  <a:srgbClr val="3C9088"/>
                </a:solidFill>
                <a:latin typeface="Century Gothic" pitchFamily="34" charset="0"/>
                <a:ea typeface="ヒラギノ角ゴ Pro W3"/>
                <a:cs typeface="Arial" pitchFamily="34" charset="0"/>
              </a:rPr>
              <a:t>virs </a:t>
            </a:r>
            <a:r>
              <a:rPr lang="lv-LV" altLang="lv-LV" sz="1600" dirty="0" smtClean="0">
                <a:solidFill>
                  <a:srgbClr val="3C9088"/>
                </a:solidFill>
                <a:latin typeface="Century Gothic" pitchFamily="34" charset="0"/>
                <a:ea typeface="ヒラギノ角ゴ Pro W3"/>
                <a:cs typeface="Arial" pitchFamily="34" charset="0"/>
              </a:rPr>
              <a:t>EUR 100 000 nepieciešama bankas piekrišana</a:t>
            </a:r>
            <a:endParaRPr lang="lv-LV" altLang="lv-LV" sz="1600" dirty="0">
              <a:solidFill>
                <a:srgbClr val="3C9088"/>
              </a:solidFill>
              <a:latin typeface="Century Gothic" pitchFamily="34" charset="0"/>
              <a:ea typeface="ヒラギノ角ゴ Pro W3"/>
              <a:cs typeface="Arial" pitchFamily="34" charset="0"/>
            </a:endParaRPr>
          </a:p>
        </p:txBody>
      </p:sp>
      <p:sp>
        <p:nvSpPr>
          <p:cNvPr id="7" name="TextBox 6"/>
          <p:cNvSpPr txBox="1">
            <a:spLocks noChangeArrowheads="1"/>
          </p:cNvSpPr>
          <p:nvPr/>
        </p:nvSpPr>
        <p:spPr bwMode="auto">
          <a:xfrm>
            <a:off x="5220072" y="6322813"/>
            <a:ext cx="3757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1800" b="1" dirty="0" smtClean="0">
                <a:solidFill>
                  <a:srgbClr val="FFFFFF"/>
                </a:solidFill>
                <a:latin typeface="Century Gothic" pitchFamily="34" charset="0"/>
                <a:ea typeface="ヒラギノ角ゴ Pro W3"/>
                <a:cs typeface="ヒラギノ角ゴ Pro W3"/>
              </a:rPr>
              <a:t>Vidējais aizdevums </a:t>
            </a:r>
            <a:r>
              <a:rPr lang="lv-LV" altLang="lv-LV" sz="1800" b="1" dirty="0" smtClean="0">
                <a:solidFill>
                  <a:schemeClr val="bg1"/>
                </a:solidFill>
                <a:latin typeface="Century Gothic" pitchFamily="34" charset="0"/>
                <a:ea typeface="ヒラギノ角ゴ Pro W3"/>
                <a:cs typeface="ヒラギノ角ゴ Pro W3"/>
              </a:rPr>
              <a:t>– </a:t>
            </a:r>
            <a:r>
              <a:rPr lang="lv-LV" altLang="lv-LV" sz="1800" b="1" dirty="0">
                <a:solidFill>
                  <a:schemeClr val="bg1"/>
                </a:solidFill>
                <a:latin typeface="Century Gothic" pitchFamily="34" charset="0"/>
                <a:ea typeface="ヒラギノ角ゴ Pro W3"/>
                <a:cs typeface="ヒラギノ角ゴ Pro W3"/>
              </a:rPr>
              <a:t>EUR </a:t>
            </a:r>
            <a:r>
              <a:rPr lang="lv-LV" altLang="lv-LV" sz="1800" b="1" dirty="0" smtClean="0">
                <a:solidFill>
                  <a:schemeClr val="bg1"/>
                </a:solidFill>
                <a:latin typeface="Century Gothic" pitchFamily="34" charset="0"/>
                <a:ea typeface="ヒラギノ角ゴ Pro W3"/>
                <a:cs typeface="ヒラギノ角ゴ Pro W3"/>
              </a:rPr>
              <a:t>57 000</a:t>
            </a:r>
          </a:p>
        </p:txBody>
      </p:sp>
    </p:spTree>
    <p:extLst>
      <p:ext uri="{BB962C8B-B14F-4D97-AF65-F5344CB8AC3E}">
        <p14:creationId xmlns:p14="http://schemas.microsoft.com/office/powerpoint/2010/main" val="3776176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39552" y="476672"/>
            <a:ext cx="6006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Mikrokredīti lauksaimniekiem</a:t>
            </a:r>
          </a:p>
        </p:txBody>
      </p:sp>
      <p:sp>
        <p:nvSpPr>
          <p:cNvPr id="8" name="Text Placeholder 3"/>
          <p:cNvSpPr txBox="1">
            <a:spLocks/>
          </p:cNvSpPr>
          <p:nvPr/>
        </p:nvSpPr>
        <p:spPr bwMode="auto">
          <a:xfrm>
            <a:off x="1307669" y="1413504"/>
            <a:ext cx="5264877" cy="1799472"/>
          </a:xfrm>
          <a:prstGeom prst="rect">
            <a:avLst/>
          </a:prstGeom>
          <a:noFill/>
          <a:ln>
            <a:noFill/>
          </a:ln>
          <a:extLst/>
        </p:spPr>
        <p:txBody>
          <a:bodyPr lIns="69056" tIns="34529" rIns="69056" bIns="34529"/>
          <a:lstStyle>
            <a:lvl1pPr eaLnBrk="0" hangingPunct="0">
              <a:spcBef>
                <a:spcPct val="20000"/>
              </a:spcBef>
              <a:buFont typeface="Arial" pitchFamily="34" charset="0"/>
              <a:buChar char="•"/>
              <a:defRPr sz="3200">
                <a:solidFill>
                  <a:schemeClr val="tx1"/>
                </a:solidFill>
                <a:latin typeface="Calibri"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9pPr>
          </a:lstStyle>
          <a:p>
            <a:pPr marL="0" lvl="1" indent="0" defTabSz="685800">
              <a:spcBef>
                <a:spcPts val="900"/>
              </a:spcBef>
              <a:buClr>
                <a:srgbClr val="00B4D1"/>
              </a:buClr>
              <a:buNone/>
              <a:defRPr/>
            </a:pPr>
            <a:r>
              <a:rPr lang="lv-LV" altLang="lv-LV" sz="1600" dirty="0" smtClean="0">
                <a:solidFill>
                  <a:srgbClr val="00467F"/>
                </a:solidFill>
                <a:latin typeface="Century Gothic" pitchFamily="34" charset="0"/>
                <a:cs typeface="Arial" pitchFamily="34" charset="0"/>
              </a:rPr>
              <a:t>Līdz </a:t>
            </a:r>
            <a:r>
              <a:rPr lang="lv-LV" altLang="lv-LV" sz="1600" b="1" dirty="0" smtClean="0">
                <a:solidFill>
                  <a:srgbClr val="00467F"/>
                </a:solidFill>
                <a:latin typeface="Century Gothic" pitchFamily="34" charset="0"/>
                <a:cs typeface="Arial" pitchFamily="34" charset="0"/>
              </a:rPr>
              <a:t>EUR 14 300 </a:t>
            </a:r>
          </a:p>
          <a:p>
            <a:pPr marL="0" lvl="1" indent="0" defTabSz="685800">
              <a:spcBef>
                <a:spcPts val="900"/>
              </a:spcBef>
              <a:buClr>
                <a:srgbClr val="00B4D1"/>
              </a:buClr>
              <a:buNone/>
              <a:defRPr/>
            </a:pPr>
            <a:r>
              <a:rPr lang="lv-LV" altLang="lv-LV" sz="1600" dirty="0" smtClean="0">
                <a:solidFill>
                  <a:srgbClr val="003A65"/>
                </a:solidFill>
                <a:latin typeface="Century Gothic" pitchFamily="34" charset="0"/>
                <a:cs typeface="Arial" pitchFamily="34" charset="0"/>
              </a:rPr>
              <a:t>Līdz </a:t>
            </a:r>
            <a:r>
              <a:rPr lang="lv-LV" altLang="lv-LV" sz="1600" b="1" dirty="0" smtClean="0">
                <a:solidFill>
                  <a:srgbClr val="003A65"/>
                </a:solidFill>
                <a:latin typeface="Century Gothic" pitchFamily="34" charset="0"/>
                <a:cs typeface="Arial" pitchFamily="34" charset="0"/>
              </a:rPr>
              <a:t>3 gadiem </a:t>
            </a:r>
            <a:endParaRPr lang="lv-LV" altLang="lv-LV" sz="1600" dirty="0" smtClean="0">
              <a:solidFill>
                <a:srgbClr val="C00000"/>
              </a:solidFill>
              <a:latin typeface="Century Gothic" pitchFamily="34" charset="0"/>
              <a:cs typeface="Arial" pitchFamily="34" charset="0"/>
            </a:endParaRPr>
          </a:p>
          <a:p>
            <a:pPr defTabSz="685800">
              <a:spcBef>
                <a:spcPts val="900"/>
              </a:spcBef>
              <a:buNone/>
              <a:defRPr/>
            </a:pPr>
            <a:r>
              <a:rPr lang="lv-LV" altLang="lv-LV" sz="1600" b="1" dirty="0" smtClean="0">
                <a:solidFill>
                  <a:srgbClr val="003A65"/>
                </a:solidFill>
                <a:latin typeface="Century Gothic" pitchFamily="34" charset="0"/>
                <a:cs typeface="Arial" pitchFamily="34" charset="0"/>
              </a:rPr>
              <a:t>Nav nepieciešama līdzdalība </a:t>
            </a:r>
            <a:r>
              <a:rPr lang="lv-LV" altLang="lv-LV" sz="1600" dirty="0" smtClean="0">
                <a:solidFill>
                  <a:srgbClr val="003A65"/>
                </a:solidFill>
                <a:latin typeface="Century Gothic" pitchFamily="34" charset="0"/>
                <a:cs typeface="Arial" pitchFamily="34" charset="0"/>
              </a:rPr>
              <a:t>līdz EUR 7 200, lielākiem aizdevumiem – 10</a:t>
            </a:r>
            <a:r>
              <a:rPr lang="lv-LV" altLang="lv-LV" sz="1600" dirty="0">
                <a:solidFill>
                  <a:srgbClr val="003A65"/>
                </a:solidFill>
                <a:latin typeface="Century Gothic" pitchFamily="34" charset="0"/>
                <a:cs typeface="Arial" pitchFamily="34" charset="0"/>
              </a:rPr>
              <a:t>% </a:t>
            </a:r>
            <a:endParaRPr lang="lv-LV" altLang="lv-LV" sz="1600" dirty="0" smtClean="0">
              <a:solidFill>
                <a:srgbClr val="003A65"/>
              </a:solidFill>
              <a:latin typeface="Century Gothic" pitchFamily="34" charset="0"/>
              <a:cs typeface="Arial" pitchFamily="34" charset="0"/>
            </a:endParaRPr>
          </a:p>
          <a:p>
            <a:pPr defTabSz="685800">
              <a:spcBef>
                <a:spcPts val="900"/>
              </a:spcBef>
              <a:buNone/>
              <a:defRPr/>
            </a:pPr>
            <a:r>
              <a:rPr lang="lv-LV" altLang="lv-LV" sz="1600" dirty="0" smtClean="0">
                <a:solidFill>
                  <a:srgbClr val="003A65"/>
                </a:solidFill>
                <a:latin typeface="Century Gothic" pitchFamily="34" charset="0"/>
                <a:ea typeface="ヒラギノ角ゴ Pro W3"/>
                <a:cs typeface="Arial" pitchFamily="34" charset="0"/>
              </a:rPr>
              <a:t>Procentu likme </a:t>
            </a:r>
            <a:r>
              <a:rPr lang="lv-LV" altLang="lv-LV" sz="1600" b="1" dirty="0" smtClean="0">
                <a:solidFill>
                  <a:srgbClr val="003A65"/>
                </a:solidFill>
                <a:latin typeface="Century Gothic" pitchFamily="34" charset="0"/>
                <a:ea typeface="ヒラギノ角ゴ Pro W3"/>
                <a:cs typeface="Arial" pitchFamily="34" charset="0"/>
              </a:rPr>
              <a:t>5-8%</a:t>
            </a:r>
            <a:endParaRPr lang="lv-LV" altLang="lv-LV" sz="1600" dirty="0">
              <a:solidFill>
                <a:srgbClr val="003A65"/>
              </a:solidFill>
              <a:latin typeface="Century Gothic" pitchFamily="34" charset="0"/>
              <a:ea typeface="ヒラギノ角ゴ Pro W3"/>
              <a:cs typeface="Arial" pitchFamily="34" charset="0"/>
            </a:endParaRPr>
          </a:p>
        </p:txBody>
      </p:sp>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0529" y="3212976"/>
            <a:ext cx="30861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5695199" y="4077072"/>
            <a:ext cx="30812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1600" b="1" dirty="0" smtClean="0">
                <a:solidFill>
                  <a:srgbClr val="FFFFFF"/>
                </a:solidFill>
                <a:latin typeface="Century Gothic" pitchFamily="34" charset="0"/>
                <a:ea typeface="ヒラギノ角ゴ Pro W3"/>
                <a:cs typeface="ヒラギノ角ゴ Pro W3"/>
              </a:rPr>
              <a:t>Vidējais aizdevums – EUR ???</a:t>
            </a:r>
          </a:p>
        </p:txBody>
      </p:sp>
      <p:pic>
        <p:nvPicPr>
          <p:cNvPr id="9220" name="Picture 4" descr="Image result for lauksaimniecības tehnika"/>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5094" b="25688"/>
          <a:stretch/>
        </p:blipFill>
        <p:spPr bwMode="auto">
          <a:xfrm>
            <a:off x="0" y="3857625"/>
            <a:ext cx="9144000" cy="3000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264154" y="6306617"/>
            <a:ext cx="3627916" cy="369332"/>
          </a:xfrm>
          <a:prstGeom prst="rect">
            <a:avLst/>
          </a:prstGeom>
          <a:solidFill>
            <a:srgbClr val="663300">
              <a:alpha val="42745"/>
            </a:srgbClr>
          </a:solidFill>
          <a:ln>
            <a:noFill/>
          </a:ln>
          <a:effectLst>
            <a:softEdge rad="25400"/>
          </a:effectLs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1800" b="1" dirty="0" smtClean="0">
                <a:solidFill>
                  <a:schemeClr val="bg1"/>
                </a:solidFill>
                <a:latin typeface="Century Gothic" pitchFamily="34" charset="0"/>
                <a:ea typeface="ヒラギノ角ゴ Pro W3"/>
                <a:cs typeface="ヒラギノ角ゴ Pro W3"/>
              </a:rPr>
              <a:t>Vidējais aizdevums – EUR 8 000</a:t>
            </a:r>
          </a:p>
        </p:txBody>
      </p:sp>
    </p:spTree>
    <p:extLst>
      <p:ext uri="{BB962C8B-B14F-4D97-AF65-F5344CB8AC3E}">
        <p14:creationId xmlns:p14="http://schemas.microsoft.com/office/powerpoint/2010/main" val="262953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39552" y="3179782"/>
            <a:ext cx="71593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b="1" dirty="0" smtClean="0">
                <a:solidFill>
                  <a:srgbClr val="00467F"/>
                </a:solidFill>
                <a:latin typeface="Century Gothic" pitchFamily="34" charset="0"/>
                <a:ea typeface="ヒラギノ角ゴ Pro W3"/>
                <a:cs typeface="ヒラギノ角ゴ Pro W3"/>
              </a:rPr>
              <a:t>Kredītu garantijas lauksaimniekiem</a:t>
            </a:r>
          </a:p>
        </p:txBody>
      </p:sp>
      <p:grpSp>
        <p:nvGrpSpPr>
          <p:cNvPr id="3" name="Group 2"/>
          <p:cNvGrpSpPr/>
          <p:nvPr/>
        </p:nvGrpSpPr>
        <p:grpSpPr>
          <a:xfrm>
            <a:off x="0" y="-16793"/>
            <a:ext cx="9144000" cy="2891011"/>
            <a:chOff x="0" y="3966989"/>
            <a:chExt cx="9144000" cy="2891011"/>
          </a:xfrm>
        </p:grpSpPr>
        <p:pic>
          <p:nvPicPr>
            <p:cNvPr id="6" name="Picture 2" descr="M:\0_ARHIIVS\MAJASLAPA_info_dokumenti\Bildes ww.altum.lv\Headers bildes mājaslapai\Apstiprinātās bildes\category_photos_Pakalpojumi__Lauksaimniekiem__Kredi_ätu_garantijas_lauksaimniekiem.jpg"/>
            <p:cNvPicPr>
              <a:picLocks noChangeAspect="1" noChangeArrowheads="1"/>
            </p:cNvPicPr>
            <p:nvPr/>
          </p:nvPicPr>
          <p:blipFill rotWithShape="1">
            <a:blip r:embed="rId3">
              <a:extLst>
                <a:ext uri="{28A0092B-C50C-407E-A947-70E740481C1C}">
                  <a14:useLocalDpi xmlns:a14="http://schemas.microsoft.com/office/drawing/2010/main" val="0"/>
                </a:ext>
              </a:extLst>
            </a:blip>
            <a:srcRect l="7469" r="16708"/>
            <a:stretch/>
          </p:blipFill>
          <p:spPr bwMode="auto">
            <a:xfrm>
              <a:off x="0" y="3966989"/>
              <a:ext cx="9144000" cy="28910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a:spLocks noChangeArrowheads="1"/>
            </p:cNvSpPr>
            <p:nvPr/>
          </p:nvSpPr>
          <p:spPr bwMode="auto">
            <a:xfrm>
              <a:off x="539552" y="6260654"/>
              <a:ext cx="3536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lv-LV" altLang="lv-LV" sz="1800" b="1" dirty="0" smtClean="0">
                  <a:solidFill>
                    <a:srgbClr val="FFFFFF"/>
                  </a:solidFill>
                  <a:latin typeface="Century Gothic" pitchFamily="34" charset="0"/>
                  <a:ea typeface="ヒラギノ角ゴ Pro W3"/>
                  <a:cs typeface="ヒラギノ角ゴ Pro W3"/>
                </a:rPr>
                <a:t>Vidējā garantija – EUR 110 000</a:t>
              </a:r>
            </a:p>
          </p:txBody>
        </p:sp>
      </p:grpSp>
      <p:sp>
        <p:nvSpPr>
          <p:cNvPr id="8" name="Text Placeholder 3"/>
          <p:cNvSpPr txBox="1">
            <a:spLocks/>
          </p:cNvSpPr>
          <p:nvPr/>
        </p:nvSpPr>
        <p:spPr bwMode="auto">
          <a:xfrm>
            <a:off x="1187624" y="4017767"/>
            <a:ext cx="5264877" cy="1629121"/>
          </a:xfrm>
          <a:prstGeom prst="rect">
            <a:avLst/>
          </a:prstGeom>
          <a:noFill/>
          <a:ln>
            <a:noFill/>
          </a:ln>
          <a:extLst/>
        </p:spPr>
        <p:txBody>
          <a:bodyPr lIns="69056" tIns="34529" rIns="69056" bIns="34529"/>
          <a:lstStyle>
            <a:lvl1pPr eaLnBrk="0" hangingPunct="0">
              <a:spcBef>
                <a:spcPct val="20000"/>
              </a:spcBef>
              <a:buFont typeface="Arial" pitchFamily="34" charset="0"/>
              <a:buChar char="•"/>
              <a:defRPr sz="3200">
                <a:solidFill>
                  <a:schemeClr val="tx1"/>
                </a:solidFill>
                <a:latin typeface="Calibri" pitchFamily="34" charset="0"/>
                <a:ea typeface="ヒラギノ角ゴ Pro W3"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ヒラギノ角ゴ Pro W3"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ヒラギノ角ゴ Pro W3"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ヒラギノ角ゴ Pro W3"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ヒラギノ角ゴ Pro W3" pitchFamily="122" charset="-128"/>
              </a:defRPr>
            </a:lvl9pPr>
          </a:lstStyle>
          <a:p>
            <a:pPr marL="0" lvl="1" indent="0" defTabSz="685800">
              <a:spcBef>
                <a:spcPts val="900"/>
              </a:spcBef>
              <a:buClr>
                <a:srgbClr val="00B4D1"/>
              </a:buClr>
              <a:buFont typeface="Arial" pitchFamily="34" charset="0"/>
              <a:buNone/>
              <a:defRPr/>
            </a:pPr>
            <a:r>
              <a:rPr lang="lv-LV" altLang="lv-LV" sz="1600" b="1" dirty="0" smtClean="0">
                <a:solidFill>
                  <a:srgbClr val="00467F"/>
                </a:solidFill>
                <a:latin typeface="Century Gothic" pitchFamily="34" charset="0"/>
                <a:cs typeface="Arial" pitchFamily="34" charset="0"/>
              </a:rPr>
              <a:t>Līdz 80% </a:t>
            </a:r>
            <a:r>
              <a:rPr lang="lv-LV" altLang="lv-LV" sz="1600" dirty="0" smtClean="0">
                <a:solidFill>
                  <a:srgbClr val="00467F"/>
                </a:solidFill>
                <a:latin typeface="Century Gothic" pitchFamily="34" charset="0"/>
                <a:cs typeface="Arial" pitchFamily="34" charset="0"/>
              </a:rPr>
              <a:t>no bankas aizdevuma summas</a:t>
            </a:r>
            <a:endParaRPr lang="lv-LV" altLang="lv-LV" sz="1600" b="1" dirty="0" smtClean="0">
              <a:solidFill>
                <a:srgbClr val="003A65"/>
              </a:solidFill>
              <a:latin typeface="Century Gothic" pitchFamily="34" charset="0"/>
              <a:cs typeface="Arial" pitchFamily="34" charset="0"/>
            </a:endParaRPr>
          </a:p>
          <a:p>
            <a:pPr marL="0" lvl="1" indent="0" defTabSz="685800">
              <a:spcBef>
                <a:spcPts val="900"/>
              </a:spcBef>
              <a:buClr>
                <a:srgbClr val="00B4D1"/>
              </a:buClr>
              <a:buFont typeface="Arial" pitchFamily="34" charset="0"/>
              <a:buNone/>
              <a:defRPr/>
            </a:pPr>
            <a:r>
              <a:rPr lang="lv-LV" altLang="lv-LV" sz="1600" dirty="0" smtClean="0">
                <a:solidFill>
                  <a:srgbClr val="003A65"/>
                </a:solidFill>
                <a:latin typeface="Century Gothic" pitchFamily="34" charset="0"/>
                <a:cs typeface="Arial" pitchFamily="34" charset="0"/>
              </a:rPr>
              <a:t>Līdz </a:t>
            </a:r>
            <a:r>
              <a:rPr lang="lv-LV" altLang="lv-LV" sz="1600" b="1" dirty="0" smtClean="0">
                <a:solidFill>
                  <a:srgbClr val="003A65"/>
                </a:solidFill>
                <a:latin typeface="Century Gothic" pitchFamily="34" charset="0"/>
                <a:cs typeface="Arial" pitchFamily="34" charset="0"/>
              </a:rPr>
              <a:t>10 gadiem</a:t>
            </a:r>
            <a:endParaRPr lang="lv-LV" altLang="lv-LV" sz="1600" b="1" dirty="0">
              <a:solidFill>
                <a:srgbClr val="00467F"/>
              </a:solidFill>
              <a:latin typeface="Century Gothic" pitchFamily="34" charset="0"/>
              <a:cs typeface="Arial" pitchFamily="34" charset="0"/>
            </a:endParaRPr>
          </a:p>
          <a:p>
            <a:pPr defTabSz="685800">
              <a:spcBef>
                <a:spcPts val="900"/>
              </a:spcBef>
              <a:buFont typeface="Arial" pitchFamily="34" charset="0"/>
              <a:buNone/>
              <a:defRPr/>
            </a:pPr>
            <a:r>
              <a:rPr lang="lv-LV" altLang="lv-LV" sz="1600" dirty="0" smtClean="0">
                <a:solidFill>
                  <a:srgbClr val="003A65"/>
                </a:solidFill>
                <a:latin typeface="Century Gothic" pitchFamily="34" charset="0"/>
                <a:cs typeface="Arial" pitchFamily="34" charset="0"/>
              </a:rPr>
              <a:t>Līdz </a:t>
            </a:r>
            <a:r>
              <a:rPr lang="lv-LV" altLang="lv-LV" sz="1600" b="1" dirty="0" smtClean="0">
                <a:solidFill>
                  <a:srgbClr val="003A65"/>
                </a:solidFill>
                <a:latin typeface="Century Gothic" pitchFamily="34" charset="0"/>
                <a:cs typeface="Arial" pitchFamily="34" charset="0"/>
              </a:rPr>
              <a:t>1.7 milj. </a:t>
            </a:r>
            <a:r>
              <a:rPr lang="lv-LV" altLang="lv-LV" sz="1600" dirty="0" smtClean="0">
                <a:solidFill>
                  <a:srgbClr val="003A65"/>
                </a:solidFill>
                <a:latin typeface="Century Gothic" pitchFamily="34" charset="0"/>
                <a:cs typeface="Arial" pitchFamily="34" charset="0"/>
              </a:rPr>
              <a:t>EUR</a:t>
            </a:r>
          </a:p>
          <a:p>
            <a:pPr defTabSz="685800">
              <a:spcBef>
                <a:spcPts val="900"/>
              </a:spcBef>
              <a:buFont typeface="Arial" pitchFamily="34" charset="0"/>
              <a:buNone/>
              <a:defRPr/>
            </a:pPr>
            <a:r>
              <a:rPr lang="lv-LV" altLang="lv-LV" sz="1600" dirty="0" smtClean="0">
                <a:solidFill>
                  <a:srgbClr val="003A65"/>
                </a:solidFill>
                <a:latin typeface="Century Gothic" pitchFamily="34" charset="0"/>
                <a:ea typeface="ヒラギノ角ゴ Pro W3"/>
                <a:cs typeface="Arial" pitchFamily="34" charset="0"/>
              </a:rPr>
              <a:t>Prēmija </a:t>
            </a:r>
            <a:r>
              <a:rPr lang="lv-LV" altLang="lv-LV" sz="1600" b="1" dirty="0" smtClean="0">
                <a:solidFill>
                  <a:srgbClr val="003A65"/>
                </a:solidFill>
                <a:latin typeface="Century Gothic" pitchFamily="34" charset="0"/>
                <a:ea typeface="ヒラギノ角ゴ Pro W3"/>
                <a:cs typeface="Arial" pitchFamily="34" charset="0"/>
              </a:rPr>
              <a:t>0.5-2%</a:t>
            </a:r>
            <a:r>
              <a:rPr lang="lv-LV" altLang="lv-LV" sz="1600" dirty="0" smtClean="0">
                <a:solidFill>
                  <a:srgbClr val="003A65"/>
                </a:solidFill>
                <a:latin typeface="Century Gothic" pitchFamily="34" charset="0"/>
                <a:ea typeface="ヒラギノ角ゴ Pro W3"/>
                <a:cs typeface="Arial" pitchFamily="34" charset="0"/>
              </a:rPr>
              <a:t>,</a:t>
            </a:r>
            <a:r>
              <a:rPr lang="lv-LV" altLang="lv-LV" sz="1600" b="1" dirty="0" smtClean="0">
                <a:solidFill>
                  <a:srgbClr val="003A65"/>
                </a:solidFill>
                <a:latin typeface="Century Gothic" pitchFamily="34" charset="0"/>
                <a:ea typeface="ヒラギノ角ゴ Pro W3"/>
                <a:cs typeface="Arial" pitchFamily="34" charset="0"/>
              </a:rPr>
              <a:t> </a:t>
            </a:r>
            <a:r>
              <a:rPr lang="lv-LV" altLang="lv-LV" sz="1600" dirty="0" smtClean="0">
                <a:solidFill>
                  <a:srgbClr val="00467F"/>
                </a:solidFill>
                <a:latin typeface="Century Gothic" pitchFamily="34" charset="0"/>
                <a:ea typeface="ヒラギノ角ゴ Pro W3"/>
                <a:cs typeface="Arial" pitchFamily="34" charset="0"/>
              </a:rPr>
              <a:t>vienreizēja</a:t>
            </a:r>
            <a:endParaRPr lang="lv-LV" altLang="lv-LV" sz="1600" dirty="0">
              <a:solidFill>
                <a:srgbClr val="00467F"/>
              </a:solidFill>
              <a:latin typeface="Century Gothic" pitchFamily="34" charset="0"/>
              <a:ea typeface="ヒラギノ角ゴ Pro W3"/>
              <a:cs typeface="Arial"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5634185"/>
            <a:ext cx="3716481" cy="103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um veidne 4:3">
  <a:themeElements>
    <a:clrScheme name="Altu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id="{4EDACB81-862E-7B42-9DB8-875BAD2B1B85}" vid="{22DB8243-D304-E441-9158-8C44B4D896BF}"/>
    </a:ext>
  </a:extLst>
</a:theme>
</file>

<file path=ppt/theme/theme3.xml><?xml version="1.0" encoding="utf-8"?>
<a:theme xmlns:a="http://schemas.openxmlformats.org/drawingml/2006/main" name="9_Altum veidne 4:3">
  <a:themeElements>
    <a:clrScheme name="Altu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id="{4EDACB81-862E-7B42-9DB8-875BAD2B1B85}" vid="{22DB8243-D304-E441-9158-8C44B4D896BF}"/>
    </a:ext>
  </a:extLst>
</a:theme>
</file>

<file path=ppt/theme/theme4.xml><?xml version="1.0" encoding="utf-8"?>
<a:theme xmlns:a="http://schemas.openxmlformats.org/drawingml/2006/main" name="1_Altum veidne 4:3">
  <a:themeElements>
    <a:clrScheme name="Altu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id="{4EDACB81-862E-7B42-9DB8-875BAD2B1B85}" vid="{22DB8243-D304-E441-9158-8C44B4D896BF}"/>
    </a:ext>
  </a:extLst>
</a:theme>
</file>

<file path=ppt/theme/theme5.xml><?xml version="1.0" encoding="utf-8"?>
<a:theme xmlns:a="http://schemas.openxmlformats.org/drawingml/2006/main" name="8_Altum veidne 4:3">
  <a:themeElements>
    <a:clrScheme name="Altu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id="{4EDACB81-862E-7B42-9DB8-875BAD2B1B85}" vid="{22DB8243-D304-E441-9158-8C44B4D896BF}"/>
    </a:ext>
  </a:extLst>
</a:theme>
</file>

<file path=ppt/theme/theme6.xml><?xml version="1.0" encoding="utf-8"?>
<a:theme xmlns:a="http://schemas.openxmlformats.org/drawingml/2006/main" name="7_Altum veidne 4:3">
  <a:themeElements>
    <a:clrScheme name="Altu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id="{4EDACB81-862E-7B42-9DB8-875BAD2B1B85}" vid="{22DB8243-D304-E441-9158-8C44B4D896BF}"/>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34137</TotalTime>
  <Words>1288</Words>
  <Application>Microsoft Office PowerPoint</Application>
  <PresentationFormat>On-screen Show (4:3)</PresentationFormat>
  <Paragraphs>193</Paragraphs>
  <Slides>16</Slides>
  <Notes>16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16</vt:i4>
      </vt:variant>
    </vt:vector>
  </HeadingPairs>
  <TitlesOfParts>
    <vt:vector size="32" baseType="lpstr">
      <vt:lpstr>Arial</vt:lpstr>
      <vt:lpstr>Calibri</vt:lpstr>
      <vt:lpstr>Century Gothic</vt:lpstr>
      <vt:lpstr>Century Gothic Bold</vt:lpstr>
      <vt:lpstr>Times New Roman</vt:lpstr>
      <vt:lpstr>Wingdings</vt:lpstr>
      <vt:lpstr>Wingdings 3</vt:lpstr>
      <vt:lpstr>ヒラギノ角ゴ Pro W3</vt:lpstr>
      <vt:lpstr>8_Office Theme</vt:lpstr>
      <vt:lpstr>Altum veidne 4:3</vt:lpstr>
      <vt:lpstr>9_Altum veidne 4:3</vt:lpstr>
      <vt:lpstr>1_Altum veidne 4:3</vt:lpstr>
      <vt:lpstr>8_Altum veidne 4:3</vt:lpstr>
      <vt:lpstr>7_Altum veidne 4:3</vt:lpstr>
      <vt:lpstr>6_Office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lhzb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Plānotie jaunie riska kapitāla instrumenti</dc:title>
  <dc:creator>Kristīne Grauziņa</dc:creator>
  <cp:lastModifiedBy>Ilze Grundmane</cp:lastModifiedBy>
  <cp:revision>639</cp:revision>
  <cp:lastPrinted>2017-05-09T10:12:36Z</cp:lastPrinted>
  <dcterms:created xsi:type="dcterms:W3CDTF">2015-10-07T07:04:18Z</dcterms:created>
  <dcterms:modified xsi:type="dcterms:W3CDTF">2017-11-02T07:33:09Z</dcterms:modified>
</cp:coreProperties>
</file>