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70" r:id="rId3"/>
    <p:sldId id="297" r:id="rId4"/>
    <p:sldId id="304" r:id="rId5"/>
    <p:sldId id="305" r:id="rId6"/>
    <p:sldId id="307" r:id="rId7"/>
    <p:sldId id="306" r:id="rId8"/>
    <p:sldId id="308" r:id="rId9"/>
    <p:sldId id="300" r:id="rId10"/>
    <p:sldId id="302" r:id="rId11"/>
    <p:sldId id="303" r:id="rId12"/>
    <p:sldId id="296" r:id="rId13"/>
    <p:sldId id="309" r:id="rId14"/>
  </p:sldIdLst>
  <p:sldSz cx="9144000" cy="6858000" type="screen4x3"/>
  <p:notesSz cx="6797675" cy="9926638"/>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fontAlgn="base">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fontAlgn="base">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fontAlgn="base">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fontAlgn="base">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tija Martinsone" initials="SM" lastIdx="10" clrIdx="0">
    <p:extLst>
      <p:ext uri="{19B8F6BF-5375-455C-9EA6-DF929625EA0E}">
        <p15:presenceInfo xmlns:p15="http://schemas.microsoft.com/office/powerpoint/2012/main" userId="S-1-5-21-3056851680-3683751957-3423719023-57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2890" autoAdjust="0"/>
  </p:normalViewPr>
  <p:slideViewPr>
    <p:cSldViewPr snapToGrid="0" snapToObjects="1">
      <p:cViewPr varScale="1">
        <p:scale>
          <a:sx n="80" d="100"/>
          <a:sy n="80" d="100"/>
        </p:scale>
        <p:origin x="1536" y="6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DE23E94-B0A1-4DD2-B972-8C0B5A6D8A58}" type="datetimeFigureOut">
              <a:rPr lang="lv-LV" smtClean="0"/>
              <a:t>02.10.2018</a:t>
            </a:fld>
            <a:endParaRPr lang="lv-LV"/>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B8B088D-0E7F-4E4A-8168-D5D4AFC4179F}" type="slidenum">
              <a:rPr lang="lv-LV" smtClean="0"/>
              <a:t>‹#›</a:t>
            </a:fld>
            <a:endParaRPr lang="lv-LV"/>
          </a:p>
        </p:txBody>
      </p:sp>
    </p:spTree>
    <p:extLst>
      <p:ext uri="{BB962C8B-B14F-4D97-AF65-F5344CB8AC3E}">
        <p14:creationId xmlns:p14="http://schemas.microsoft.com/office/powerpoint/2010/main" val="689750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794A7FCC-4E17-4C54-8FC0-CC61EEAF2B51}" type="datetimeFigureOut">
              <a:rPr lang="lv-LV"/>
              <a:pPr>
                <a:defRPr/>
              </a:pPr>
              <a:t>02.10.2018</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defTabSz="939575" fontAlgn="auto">
              <a:spcBef>
                <a:spcPts val="0"/>
              </a:spcBef>
              <a:spcAft>
                <a:spcPts val="0"/>
              </a:spcAft>
              <a:defRPr sz="1200">
                <a:latin typeface="+mn-lt"/>
                <a:cs typeface="+mn-cs"/>
              </a:defRPr>
            </a:lvl1pPr>
          </a:lstStyle>
          <a:p>
            <a:pPr>
              <a:defRPr/>
            </a:pPr>
            <a:fld id="{8EEB86F9-32AD-4C66-B298-A75F7E165269}" type="slidenum">
              <a:rPr lang="lv-LV"/>
              <a:pPr>
                <a:defRPr/>
              </a:pPr>
              <a:t>‹#›</a:t>
            </a:fld>
            <a:endParaRPr lang="lv-LV"/>
          </a:p>
        </p:txBody>
      </p:sp>
    </p:spTree>
    <p:extLst>
      <p:ext uri="{BB962C8B-B14F-4D97-AF65-F5344CB8AC3E}">
        <p14:creationId xmlns:p14="http://schemas.microsoft.com/office/powerpoint/2010/main" val="171268401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Laika periodā no 2016. – 2018.gadam ir plānots veikt visas Latvijas teritorijas apsekošanu, lai nokartētu Latvijas teritorijā sastopamos Eiropas Savienības nozīmes biotopus, tomēr, ņemot vērā citu valstu pieredzi līdzīgos projektos, ir secināts, ka jau iepriekš ir jābūt skaidram plānam par pieejamajiem cilvēkresursiem, kartēšanas metodiku, biotopu novērtēšanas kritērijiem un apsekojamo teritoriju. Tā</a:t>
            </a:r>
            <a:r>
              <a:rPr lang="lv-LV" baseline="0" dirty="0"/>
              <a:t> kā biotopu inventarizācija un kartēšana paredzēta vienlaikus ar vēl citām SAM aktivitātēm, tad svarīgi pilnvērtīgus lauka darbus uzsākt jau 2016.gada sezonā.</a:t>
            </a:r>
            <a:endParaRPr lang="lv-LV" dirty="0"/>
          </a:p>
        </p:txBody>
      </p:sp>
      <p:sp>
        <p:nvSpPr>
          <p:cNvPr id="4" name="Slaida numura vietturis 3"/>
          <p:cNvSpPr>
            <a:spLocks noGrp="1"/>
          </p:cNvSpPr>
          <p:nvPr>
            <p:ph type="sldNum" sz="quarter" idx="10"/>
          </p:nvPr>
        </p:nvSpPr>
        <p:spPr/>
        <p:txBody>
          <a:bodyPr/>
          <a:lstStyle/>
          <a:p>
            <a:pPr>
              <a:defRPr/>
            </a:pPr>
            <a:fld id="{8EEB86F9-32AD-4C66-B298-A75F7E165269}" type="slidenum">
              <a:rPr lang="lv-LV" smtClean="0"/>
              <a:pPr>
                <a:defRPr/>
              </a:pPr>
              <a:t>2</a:t>
            </a:fld>
            <a:endParaRPr lang="lv-LV"/>
          </a:p>
        </p:txBody>
      </p:sp>
    </p:spTree>
    <p:extLst>
      <p:ext uri="{BB962C8B-B14F-4D97-AF65-F5344CB8AC3E}">
        <p14:creationId xmlns:p14="http://schemas.microsoft.com/office/powerpoint/2010/main" val="15891116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p>
        </p:txBody>
      </p:sp>
      <p:sp>
        <p:nvSpPr>
          <p:cNvPr id="9" name="Title 1"/>
          <p:cNvSpPr>
            <a:spLocks noGrp="1"/>
          </p:cNvSpPr>
          <p:nvPr>
            <p:ph type="title" hasCustomPrompt="1"/>
          </p:nvPr>
        </p:nvSpPr>
        <p:spPr>
          <a:xfrm>
            <a:off x="685800" y="3505200"/>
            <a:ext cx="7772400" cy="960442"/>
          </a:xfrm>
        </p:spPr>
        <p:txBody>
          <a:bodyPr anchor="t">
            <a:normAutofit/>
          </a:bodyPr>
          <a:lstStyle>
            <a:lvl1pPr algn="ctr">
              <a:defRPr sz="3200" b="1" baseline="0">
                <a:latin typeface="Times New Roman" panose="02020603050405020304" pitchFamily="18" charset="0"/>
                <a:cs typeface="Times New Roman" panose="02020603050405020304" pitchFamily="18" charset="0"/>
              </a:defRPr>
            </a:lvl1pPr>
          </a:lstStyle>
          <a:p>
            <a:r>
              <a:rPr lang="lv-LV" dirty="0"/>
              <a:t>Prezentācijas nosaukums</a:t>
            </a:r>
            <a:endParaRPr lang="en-US" dirty="0"/>
          </a:p>
        </p:txBody>
      </p:sp>
      <p:sp>
        <p:nvSpPr>
          <p:cNvPr id="18" name="Text Placeholder 17"/>
          <p:cNvSpPr>
            <a:spLocks noGrp="1"/>
          </p:cNvSpPr>
          <p:nvPr>
            <p:ph type="body" sz="quarter" idx="10" hasCustomPrompt="1"/>
          </p:nvPr>
        </p:nvSpPr>
        <p:spPr>
          <a:xfrm>
            <a:off x="685800" y="4724400"/>
            <a:ext cx="7772400" cy="914400"/>
          </a:xfrm>
        </p:spPr>
        <p:txBody>
          <a:bodyPr>
            <a:normAutofit/>
          </a:bodyPr>
          <a:lstStyle>
            <a:lvl1pPr marL="0" indent="0" algn="ctr">
              <a:buNone/>
              <a:defRPr sz="1400" baseline="0"/>
            </a:lvl1pPr>
          </a:lstStyle>
          <a:p>
            <a:pPr lvl="0"/>
            <a:r>
              <a:rPr lang="lv-LV" dirty="0"/>
              <a:t>Vārds uzvārds, ieņemamais amats, kontaktinformācija</a:t>
            </a:r>
            <a:endParaRPr lang="en-US" dirty="0"/>
          </a:p>
        </p:txBody>
      </p:sp>
      <p:sp>
        <p:nvSpPr>
          <p:cNvPr id="20" name="Text Placeholder 19"/>
          <p:cNvSpPr>
            <a:spLocks noGrp="1"/>
          </p:cNvSpPr>
          <p:nvPr>
            <p:ph type="body" sz="quarter" idx="11" hasCustomPrompt="1"/>
          </p:nvPr>
        </p:nvSpPr>
        <p:spPr>
          <a:xfrm>
            <a:off x="685800" y="5761038"/>
            <a:ext cx="7772400" cy="639762"/>
          </a:xfrm>
        </p:spPr>
        <p:txBody>
          <a:bodyPr>
            <a:normAutofit/>
          </a:bodyPr>
          <a:lstStyle>
            <a:lvl1pPr marL="0" indent="0" algn="ctr">
              <a:buNone/>
              <a:defRPr sz="1400"/>
            </a:lvl1pPr>
          </a:lstStyle>
          <a:p>
            <a:pPr lvl="0"/>
            <a:r>
              <a:rPr lang="lv-LV" dirty="0"/>
              <a:t>Datums, vieta</a:t>
            </a:r>
            <a:endParaRPr lang="en-US" dirty="0"/>
          </a:p>
        </p:txBody>
      </p:sp>
    </p:spTree>
    <p:extLst>
      <p:ext uri="{BB962C8B-B14F-4D97-AF65-F5344CB8AC3E}">
        <p14:creationId xmlns:p14="http://schemas.microsoft.com/office/powerpoint/2010/main" val="340146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rsraksts un saturs">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a:latin typeface="Times New Roman" panose="02020603050405020304" pitchFamily="18" charset="0"/>
                <a:cs typeface="Times New Roman" panose="02020603050405020304" pitchFamily="18" charset="0"/>
              </a:defRPr>
            </a:lvl1pPr>
          </a:lstStyle>
          <a:p>
            <a:r>
              <a:rPr lang="lv-LV"/>
              <a:t>Rediģēt šablona virsraksta stilu</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a:t>Rediģēt šablona teksta stilus</a:t>
            </a:r>
          </a:p>
        </p:txBody>
      </p:sp>
      <p:sp>
        <p:nvSpPr>
          <p:cNvPr id="24" name="Text Placeholder 15"/>
          <p:cNvSpPr>
            <a:spLocks noGrp="1"/>
          </p:cNvSpPr>
          <p:nvPr>
            <p:ph type="body" sz="quarter" idx="10" hasCustomPrompt="1"/>
          </p:nvPr>
        </p:nvSpPr>
        <p:spPr>
          <a:xfrm>
            <a:off x="2590800" y="6324600"/>
            <a:ext cx="1981200" cy="304800"/>
          </a:xfrm>
        </p:spPr>
        <p:txBody>
          <a:bodyPr>
            <a:normAutofit/>
          </a:bodyPr>
          <a:lstStyle>
            <a:lvl1pPr marL="0" indent="0">
              <a:buNone/>
              <a:defRPr sz="1000"/>
            </a:lvl1pPr>
          </a:lstStyle>
          <a:p>
            <a:pPr lvl="0"/>
            <a:r>
              <a:rPr lang="lv-LV" dirty="0"/>
              <a:t>Datums, vieta</a:t>
            </a:r>
            <a:endParaRPr lang="en-US" dirty="0"/>
          </a:p>
        </p:txBody>
      </p:sp>
      <p:sp>
        <p:nvSpPr>
          <p:cNvPr id="25" name="Text Placeholder 19"/>
          <p:cNvSpPr>
            <a:spLocks noGrp="1"/>
          </p:cNvSpPr>
          <p:nvPr>
            <p:ph type="body" sz="quarter" idx="12" hasCustomPrompt="1"/>
          </p:nvPr>
        </p:nvSpPr>
        <p:spPr>
          <a:xfrm>
            <a:off x="4876800" y="6324600"/>
            <a:ext cx="3657600" cy="304800"/>
          </a:xfrm>
        </p:spPr>
        <p:txBody>
          <a:bodyPr>
            <a:normAutofit/>
          </a:bodyPr>
          <a:lstStyle>
            <a:lvl1pPr marL="0" indent="0" algn="r">
              <a:buNone/>
              <a:defRPr sz="1000" baseline="0"/>
            </a:lvl1pPr>
          </a:lstStyle>
          <a:p>
            <a:pPr lvl="0"/>
            <a:r>
              <a:rPr lang="lv-LV" dirty="0"/>
              <a:t>Prezentācijas nosaukums</a:t>
            </a:r>
            <a:endParaRPr lang="en-US" dirty="0"/>
          </a:p>
        </p:txBody>
      </p:sp>
      <p:sp>
        <p:nvSpPr>
          <p:cNvPr id="7" name="Slide Number Placeholder 22"/>
          <p:cNvSpPr>
            <a:spLocks noGrp="1"/>
          </p:cNvSpPr>
          <p:nvPr>
            <p:ph type="sldNum" sz="quarter" idx="13"/>
          </p:nvPr>
        </p:nvSpPr>
        <p:spPr>
          <a:xfrm>
            <a:off x="8534400" y="6324600"/>
            <a:ext cx="304800" cy="304800"/>
          </a:xfrm>
        </p:spPr>
        <p:txBody>
          <a:bodyPr/>
          <a:lstStyle>
            <a:lvl1pPr>
              <a:defRPr sz="1000"/>
            </a:lvl1pPr>
          </a:lstStyle>
          <a:p>
            <a:pPr>
              <a:defRPr/>
            </a:pPr>
            <a:fld id="{B899FED1-14D3-4C6C-993C-BF4EDC5E305C}" type="slidenum">
              <a:rPr lang="en-US"/>
              <a:pPr>
                <a:defRPr/>
              </a:pPr>
              <a:t>‹#›</a:t>
            </a:fld>
            <a:endParaRPr lang="en-US" dirty="0"/>
          </a:p>
        </p:txBody>
      </p:sp>
    </p:spTree>
    <p:extLst>
      <p:ext uri="{BB962C8B-B14F-4D97-AF65-F5344CB8AC3E}">
        <p14:creationId xmlns:p14="http://schemas.microsoft.com/office/powerpoint/2010/main" val="2748911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daļas galvene">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all">
                <a:latin typeface="Times New Roman" panose="02020603050405020304" pitchFamily="18" charset="0"/>
                <a:cs typeface="Times New Roman" panose="02020603050405020304" pitchFamily="18" charset="0"/>
              </a:defRPr>
            </a:lvl1pPr>
          </a:lstStyle>
          <a:p>
            <a:r>
              <a:rPr lang="lv-LV"/>
              <a:t>Rediģēt šablona virsraksta stilu</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Times New Roman" panose="02020603050405020304" pitchFamily="18" charset="0"/>
                <a:cs typeface="Times New Roman" panose="02020603050405020304" pitchFamily="18"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lv-LV"/>
              <a:t>Rediģēt šablona teksta stilus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vl1pPr>
          </a:lstStyle>
          <a:p>
            <a:pPr>
              <a:defRPr/>
            </a:pPr>
            <a:fld id="{8220F93A-F443-44DB-BD68-A5E395D3DF6F}" type="slidenum">
              <a:rPr lang="en-US"/>
              <a:pPr>
                <a:defRPr/>
              </a:pPr>
              <a:t>‹#›</a:t>
            </a:fld>
            <a:endParaRPr lang="en-US" dirty="0"/>
          </a:p>
        </p:txBody>
      </p:sp>
      <p:sp>
        <p:nvSpPr>
          <p:cNvPr id="10" name="Text Placeholder 15"/>
          <p:cNvSpPr>
            <a:spLocks noGrp="1"/>
          </p:cNvSpPr>
          <p:nvPr>
            <p:ph type="body" sz="quarter" idx="10" hasCustomPrompt="1"/>
          </p:nvPr>
        </p:nvSpPr>
        <p:spPr>
          <a:xfrm>
            <a:off x="2590800" y="6324600"/>
            <a:ext cx="1981200" cy="304800"/>
          </a:xfrm>
        </p:spPr>
        <p:txBody>
          <a:bodyPr>
            <a:normAutofit/>
          </a:bodyPr>
          <a:lstStyle>
            <a:lvl1pPr marL="0" indent="0">
              <a:buNone/>
              <a:defRPr sz="1000"/>
            </a:lvl1pPr>
          </a:lstStyle>
          <a:p>
            <a:pPr lvl="0"/>
            <a:r>
              <a:rPr lang="lv-LV" dirty="0"/>
              <a:t>Datums, vieta</a:t>
            </a:r>
            <a:endParaRPr lang="en-US" dirty="0"/>
          </a:p>
        </p:txBody>
      </p:sp>
      <p:sp>
        <p:nvSpPr>
          <p:cNvPr id="11" name="Text Placeholder 19"/>
          <p:cNvSpPr>
            <a:spLocks noGrp="1"/>
          </p:cNvSpPr>
          <p:nvPr>
            <p:ph type="body" sz="quarter" idx="12" hasCustomPrompt="1"/>
          </p:nvPr>
        </p:nvSpPr>
        <p:spPr>
          <a:xfrm>
            <a:off x="4876800" y="6324600"/>
            <a:ext cx="3657600" cy="304800"/>
          </a:xfrm>
        </p:spPr>
        <p:txBody>
          <a:bodyPr>
            <a:normAutofit/>
          </a:bodyPr>
          <a:lstStyle>
            <a:lvl1pPr marL="0" indent="0" algn="r">
              <a:buNone/>
              <a:defRPr sz="1000" baseline="0"/>
            </a:lvl1pPr>
          </a:lstStyle>
          <a:p>
            <a:pPr lvl="0"/>
            <a:r>
              <a:rPr lang="lv-LV" dirty="0"/>
              <a:t>Prezentācijas nosaukums</a:t>
            </a:r>
            <a:endParaRPr lang="en-US" dirty="0"/>
          </a:p>
        </p:txBody>
      </p:sp>
    </p:spTree>
    <p:extLst>
      <p:ext uri="{BB962C8B-B14F-4D97-AF65-F5344CB8AC3E}">
        <p14:creationId xmlns:p14="http://schemas.microsoft.com/office/powerpoint/2010/main" val="415307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 saturi">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vl1pPr>
          </a:lstStyle>
          <a:p>
            <a:r>
              <a:rPr lang="lv-LV"/>
              <a:t>Rediģēt šablona virsraksta stilu</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vl1pPr>
            <a:lvl2pPr>
              <a:defRPr sz="2000"/>
            </a:lvl2pPr>
            <a:lvl3pPr>
              <a:defRPr sz="2000"/>
            </a:lvl3pPr>
            <a:lvl4pPr>
              <a:defRPr sz="2000"/>
            </a:lvl4pPr>
            <a:lvl5pPr>
              <a:defRPr sz="2000"/>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vl1pPr>
            <a:lvl2pPr>
              <a:defRPr sz="2000"/>
            </a:lvl2pPr>
            <a:lvl3pPr>
              <a:defRPr sz="2000"/>
            </a:lvl3pPr>
            <a:lvl4pPr>
              <a:defRPr sz="2000"/>
            </a:lvl4pPr>
            <a:lvl5pPr>
              <a:defRPr sz="2000"/>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8" name="Slide Number Placeholder 22"/>
          <p:cNvSpPr>
            <a:spLocks noGrp="1"/>
          </p:cNvSpPr>
          <p:nvPr>
            <p:ph type="sldNum" sz="quarter" idx="13"/>
          </p:nvPr>
        </p:nvSpPr>
        <p:spPr>
          <a:xfrm>
            <a:off x="8534400" y="6324600"/>
            <a:ext cx="304800" cy="304800"/>
          </a:xfrm>
        </p:spPr>
        <p:txBody>
          <a:bodyPr/>
          <a:lstStyle>
            <a:lvl1pPr>
              <a:defRPr sz="1000"/>
            </a:lvl1pPr>
          </a:lstStyle>
          <a:p>
            <a:pPr>
              <a:defRPr/>
            </a:pPr>
            <a:fld id="{68DCFE1A-7DEA-4C16-833B-FC3CD7C4AA90}" type="slidenum">
              <a:rPr lang="en-US"/>
              <a:pPr>
                <a:defRPr/>
              </a:pPr>
              <a:t>‹#›</a:t>
            </a:fld>
            <a:endParaRPr lang="en-US" dirty="0"/>
          </a:p>
        </p:txBody>
      </p:sp>
      <p:sp>
        <p:nvSpPr>
          <p:cNvPr id="11" name="Text Placeholder 15"/>
          <p:cNvSpPr>
            <a:spLocks noGrp="1"/>
          </p:cNvSpPr>
          <p:nvPr>
            <p:ph type="body" sz="quarter" idx="10" hasCustomPrompt="1"/>
          </p:nvPr>
        </p:nvSpPr>
        <p:spPr>
          <a:xfrm>
            <a:off x="2590800" y="6324600"/>
            <a:ext cx="1981200" cy="304800"/>
          </a:xfrm>
        </p:spPr>
        <p:txBody>
          <a:bodyPr>
            <a:normAutofit/>
          </a:bodyPr>
          <a:lstStyle>
            <a:lvl1pPr marL="0" indent="0">
              <a:buNone/>
              <a:defRPr sz="1000"/>
            </a:lvl1pPr>
          </a:lstStyle>
          <a:p>
            <a:pPr lvl="0"/>
            <a:r>
              <a:rPr lang="lv-LV" dirty="0"/>
              <a:t>Datums, vieta</a:t>
            </a:r>
            <a:endParaRPr lang="en-US" dirty="0"/>
          </a:p>
        </p:txBody>
      </p:sp>
      <p:sp>
        <p:nvSpPr>
          <p:cNvPr id="12" name="Text Placeholder 19"/>
          <p:cNvSpPr>
            <a:spLocks noGrp="1"/>
          </p:cNvSpPr>
          <p:nvPr>
            <p:ph type="body" sz="quarter" idx="12" hasCustomPrompt="1"/>
          </p:nvPr>
        </p:nvSpPr>
        <p:spPr>
          <a:xfrm>
            <a:off x="4876800" y="6324600"/>
            <a:ext cx="3657600" cy="304800"/>
          </a:xfrm>
        </p:spPr>
        <p:txBody>
          <a:bodyPr>
            <a:normAutofit/>
          </a:bodyPr>
          <a:lstStyle>
            <a:lvl1pPr marL="0" indent="0" algn="r">
              <a:buNone/>
              <a:defRPr sz="1000" baseline="0"/>
            </a:lvl1pPr>
          </a:lstStyle>
          <a:p>
            <a:pPr lvl="0"/>
            <a:r>
              <a:rPr lang="lv-LV" dirty="0"/>
              <a:t>Prezentācijas nosaukums</a:t>
            </a:r>
            <a:endParaRPr lang="en-US" dirty="0"/>
          </a:p>
        </p:txBody>
      </p:sp>
    </p:spTree>
    <p:extLst>
      <p:ext uri="{BB962C8B-B14F-4D97-AF65-F5344CB8AC3E}">
        <p14:creationId xmlns:p14="http://schemas.microsoft.com/office/powerpoint/2010/main" val="356874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līdzinājums">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vl1pPr>
          </a:lstStyle>
          <a:p>
            <a:r>
              <a:rPr lang="lv-LV"/>
              <a:t>Rediģēt šablona virsraksta stilu</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vl1pPr>
            <a:lvl2pPr>
              <a:defRPr sz="2000"/>
            </a:lvl2pPr>
            <a:lvl3pPr>
              <a:defRPr sz="2000"/>
            </a:lvl3pPr>
            <a:lvl4pPr>
              <a:defRPr sz="2000"/>
            </a:lvl4pPr>
            <a:lvl5pPr>
              <a:defRPr sz="2000"/>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vl1pPr>
            <a:lvl2pPr>
              <a:defRPr sz="2000"/>
            </a:lvl2pPr>
            <a:lvl3pPr>
              <a:defRPr sz="2000"/>
            </a:lvl3pPr>
            <a:lvl4pPr>
              <a:defRPr sz="2000"/>
            </a:lvl4pPr>
            <a:lvl5pPr>
              <a:defRPr sz="2000"/>
            </a:lvl5pPr>
            <a:lvl6pPr>
              <a:defRPr sz="1700"/>
            </a:lvl6pPr>
            <a:lvl7pPr>
              <a:defRPr sz="1700"/>
            </a:lvl7pPr>
            <a:lvl8pPr>
              <a:defRPr sz="1700"/>
            </a:lvl8pPr>
            <a:lvl9pPr>
              <a:defRPr sz="17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vl1pPr>
          </a:lstStyle>
          <a:p>
            <a:pPr lvl="0"/>
            <a:r>
              <a:rPr lang="lv-LV"/>
              <a:t>Rediģēt šablona teksta stilus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vl1pPr>
          </a:lstStyle>
          <a:p>
            <a:pPr lvl="0"/>
            <a:r>
              <a:rPr lang="lv-LV"/>
              <a:t>Rediģēt šablona teksta stilus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vl1pPr>
          </a:lstStyle>
          <a:p>
            <a:pPr>
              <a:defRPr/>
            </a:pPr>
            <a:fld id="{A8540722-18A7-49A0-814C-A53D5A48D9F6}" type="slidenum">
              <a:rPr lang="en-US"/>
              <a:pPr>
                <a:defRPr/>
              </a:pPr>
              <a:t>‹#›</a:t>
            </a:fld>
            <a:endParaRPr lang="en-US" dirty="0"/>
          </a:p>
        </p:txBody>
      </p:sp>
      <p:sp>
        <p:nvSpPr>
          <p:cNvPr id="13" name="Text Placeholder 15"/>
          <p:cNvSpPr>
            <a:spLocks noGrp="1"/>
          </p:cNvSpPr>
          <p:nvPr>
            <p:ph type="body" sz="quarter" idx="10" hasCustomPrompt="1"/>
          </p:nvPr>
        </p:nvSpPr>
        <p:spPr>
          <a:xfrm>
            <a:off x="2590800" y="6324600"/>
            <a:ext cx="1981200" cy="304800"/>
          </a:xfrm>
        </p:spPr>
        <p:txBody>
          <a:bodyPr>
            <a:normAutofit/>
          </a:bodyPr>
          <a:lstStyle>
            <a:lvl1pPr marL="0" indent="0">
              <a:buNone/>
              <a:defRPr sz="1000"/>
            </a:lvl1pPr>
          </a:lstStyle>
          <a:p>
            <a:pPr lvl="0"/>
            <a:r>
              <a:rPr lang="lv-LV" dirty="0"/>
              <a:t>Datums, vieta</a:t>
            </a:r>
            <a:endParaRPr lang="en-US" dirty="0"/>
          </a:p>
        </p:txBody>
      </p:sp>
      <p:sp>
        <p:nvSpPr>
          <p:cNvPr id="17" name="Text Placeholder 19"/>
          <p:cNvSpPr>
            <a:spLocks noGrp="1"/>
          </p:cNvSpPr>
          <p:nvPr>
            <p:ph type="body" sz="quarter" idx="12" hasCustomPrompt="1"/>
          </p:nvPr>
        </p:nvSpPr>
        <p:spPr>
          <a:xfrm>
            <a:off x="4876800" y="6324600"/>
            <a:ext cx="3657600" cy="304800"/>
          </a:xfrm>
        </p:spPr>
        <p:txBody>
          <a:bodyPr>
            <a:normAutofit/>
          </a:bodyPr>
          <a:lstStyle>
            <a:lvl1pPr marL="0" indent="0" algn="r">
              <a:buNone/>
              <a:defRPr sz="1000" baseline="0"/>
            </a:lvl1pPr>
          </a:lstStyle>
          <a:p>
            <a:pPr lvl="0"/>
            <a:r>
              <a:rPr lang="lv-LV" dirty="0"/>
              <a:t>Prezentācijas nosaukums</a:t>
            </a:r>
            <a:endParaRPr lang="en-US" dirty="0"/>
          </a:p>
        </p:txBody>
      </p:sp>
    </p:spTree>
    <p:extLst>
      <p:ext uri="{BB962C8B-B14F-4D97-AF65-F5344CB8AC3E}">
        <p14:creationId xmlns:p14="http://schemas.microsoft.com/office/powerpoint/2010/main" val="412691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kai virsraksts">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vl1pPr>
          </a:lstStyle>
          <a:p>
            <a:r>
              <a:rPr lang="lv-LV"/>
              <a:t>Rediģēt šablona virsraksta stilu</a:t>
            </a:r>
            <a:endParaRPr lang="en-US" dirty="0"/>
          </a:p>
        </p:txBody>
      </p:sp>
      <p:sp>
        <p:nvSpPr>
          <p:cNvPr id="6" name="Slide Number Placeholder 22"/>
          <p:cNvSpPr>
            <a:spLocks noGrp="1"/>
          </p:cNvSpPr>
          <p:nvPr>
            <p:ph type="sldNum" sz="quarter" idx="13"/>
          </p:nvPr>
        </p:nvSpPr>
        <p:spPr>
          <a:xfrm>
            <a:off x="8534400" y="6324600"/>
            <a:ext cx="304800" cy="304800"/>
          </a:xfrm>
        </p:spPr>
        <p:txBody>
          <a:bodyPr/>
          <a:lstStyle>
            <a:lvl1pPr>
              <a:defRPr sz="1000"/>
            </a:lvl1pPr>
          </a:lstStyle>
          <a:p>
            <a:pPr>
              <a:defRPr/>
            </a:pPr>
            <a:fld id="{63E2D3CB-FBE7-46F3-B289-D9E88ECD1F24}" type="slidenum">
              <a:rPr lang="en-US"/>
              <a:pPr>
                <a:defRPr/>
              </a:pPr>
              <a:t>‹#›</a:t>
            </a:fld>
            <a:endParaRPr lang="en-US" dirty="0"/>
          </a:p>
        </p:txBody>
      </p:sp>
      <p:sp>
        <p:nvSpPr>
          <p:cNvPr id="9" name="Text Placeholder 15"/>
          <p:cNvSpPr>
            <a:spLocks noGrp="1"/>
          </p:cNvSpPr>
          <p:nvPr>
            <p:ph type="body" sz="quarter" idx="10" hasCustomPrompt="1"/>
          </p:nvPr>
        </p:nvSpPr>
        <p:spPr>
          <a:xfrm>
            <a:off x="2590800" y="6324600"/>
            <a:ext cx="1981200" cy="304800"/>
          </a:xfrm>
        </p:spPr>
        <p:txBody>
          <a:bodyPr>
            <a:normAutofit/>
          </a:bodyPr>
          <a:lstStyle>
            <a:lvl1pPr marL="0" indent="0">
              <a:buNone/>
              <a:defRPr sz="1000"/>
            </a:lvl1pPr>
          </a:lstStyle>
          <a:p>
            <a:pPr lvl="0"/>
            <a:r>
              <a:rPr lang="lv-LV" dirty="0"/>
              <a:t>Datums, vieta</a:t>
            </a:r>
            <a:endParaRPr lang="en-US" dirty="0"/>
          </a:p>
        </p:txBody>
      </p:sp>
      <p:sp>
        <p:nvSpPr>
          <p:cNvPr id="10" name="Text Placeholder 19"/>
          <p:cNvSpPr>
            <a:spLocks noGrp="1"/>
          </p:cNvSpPr>
          <p:nvPr>
            <p:ph type="body" sz="quarter" idx="12" hasCustomPrompt="1"/>
          </p:nvPr>
        </p:nvSpPr>
        <p:spPr>
          <a:xfrm>
            <a:off x="4876800" y="6324600"/>
            <a:ext cx="3657600" cy="304800"/>
          </a:xfrm>
        </p:spPr>
        <p:txBody>
          <a:bodyPr>
            <a:normAutofit/>
          </a:bodyPr>
          <a:lstStyle>
            <a:lvl1pPr marL="0" indent="0" algn="r">
              <a:buNone/>
              <a:defRPr sz="1000" baseline="0"/>
            </a:lvl1pPr>
          </a:lstStyle>
          <a:p>
            <a:pPr lvl="0"/>
            <a:r>
              <a:rPr lang="lv-LV" dirty="0"/>
              <a:t>Prezentācijas nosaukums</a:t>
            </a:r>
            <a:endParaRPr lang="en-US" dirty="0"/>
          </a:p>
        </p:txBody>
      </p:sp>
    </p:spTree>
    <p:extLst>
      <p:ext uri="{BB962C8B-B14F-4D97-AF65-F5344CB8AC3E}">
        <p14:creationId xmlns:p14="http://schemas.microsoft.com/office/powerpoint/2010/main" val="124761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ukšs">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22"/>
          <p:cNvSpPr>
            <a:spLocks noGrp="1"/>
          </p:cNvSpPr>
          <p:nvPr>
            <p:ph type="sldNum" sz="quarter" idx="13"/>
          </p:nvPr>
        </p:nvSpPr>
        <p:spPr>
          <a:xfrm>
            <a:off x="8534400" y="6324600"/>
            <a:ext cx="304800" cy="304800"/>
          </a:xfrm>
        </p:spPr>
        <p:txBody>
          <a:bodyPr/>
          <a:lstStyle>
            <a:lvl1pPr>
              <a:defRPr sz="1000"/>
            </a:lvl1pPr>
          </a:lstStyle>
          <a:p>
            <a:pPr>
              <a:defRPr/>
            </a:pPr>
            <a:fld id="{7D7EFAFE-EE08-4FA2-A9FA-C76BFE0C44E1}" type="slidenum">
              <a:rPr lang="en-US"/>
              <a:pPr>
                <a:defRPr/>
              </a:pPr>
              <a:t>‹#›</a:t>
            </a:fld>
            <a:endParaRPr lang="en-US" dirty="0"/>
          </a:p>
        </p:txBody>
      </p:sp>
      <p:sp>
        <p:nvSpPr>
          <p:cNvPr id="6" name="Text Placeholder 15"/>
          <p:cNvSpPr>
            <a:spLocks noGrp="1"/>
          </p:cNvSpPr>
          <p:nvPr>
            <p:ph type="body" sz="quarter" idx="10" hasCustomPrompt="1"/>
          </p:nvPr>
        </p:nvSpPr>
        <p:spPr>
          <a:xfrm>
            <a:off x="2590800" y="6324600"/>
            <a:ext cx="1981200" cy="304800"/>
          </a:xfrm>
        </p:spPr>
        <p:txBody>
          <a:bodyPr>
            <a:normAutofit/>
          </a:bodyPr>
          <a:lstStyle>
            <a:lvl1pPr marL="0" indent="0">
              <a:buNone/>
              <a:defRPr sz="1000"/>
            </a:lvl1pPr>
          </a:lstStyle>
          <a:p>
            <a:pPr lvl="0"/>
            <a:r>
              <a:rPr lang="lv-LV" dirty="0"/>
              <a:t>Datums, vieta</a:t>
            </a:r>
            <a:endParaRPr lang="en-US" dirty="0"/>
          </a:p>
        </p:txBody>
      </p:sp>
      <p:sp>
        <p:nvSpPr>
          <p:cNvPr id="7" name="Text Placeholder 19"/>
          <p:cNvSpPr>
            <a:spLocks noGrp="1"/>
          </p:cNvSpPr>
          <p:nvPr>
            <p:ph type="body" sz="quarter" idx="12" hasCustomPrompt="1"/>
          </p:nvPr>
        </p:nvSpPr>
        <p:spPr>
          <a:xfrm>
            <a:off x="4876800" y="6324600"/>
            <a:ext cx="3657600" cy="304800"/>
          </a:xfrm>
        </p:spPr>
        <p:txBody>
          <a:bodyPr>
            <a:normAutofit/>
          </a:bodyPr>
          <a:lstStyle>
            <a:lvl1pPr marL="0" indent="0" algn="r">
              <a:buNone/>
              <a:defRPr sz="1000" baseline="0"/>
            </a:lvl1pPr>
          </a:lstStyle>
          <a:p>
            <a:pPr lvl="0"/>
            <a:r>
              <a:rPr lang="lv-LV" dirty="0"/>
              <a:t>Prezentācijas nosaukums</a:t>
            </a:r>
            <a:endParaRPr lang="en-US" dirty="0"/>
          </a:p>
        </p:txBody>
      </p:sp>
    </p:spTree>
    <p:extLst>
      <p:ext uri="{BB962C8B-B14F-4D97-AF65-F5344CB8AC3E}">
        <p14:creationId xmlns:p14="http://schemas.microsoft.com/office/powerpoint/2010/main" val="77031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vl1pPr>
          </a:lstStyle>
          <a:p>
            <a:r>
              <a:rPr lang="lv-LV"/>
              <a:t>Rediģēt šablona virsraksta stilu</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vl1pPr>
            <a:lvl2pPr>
              <a:defRPr sz="2000"/>
            </a:lvl2pPr>
            <a:lvl3pPr>
              <a:defRPr sz="2000"/>
            </a:lvl3pPr>
            <a:lvl4pPr>
              <a:defRPr sz="2000"/>
            </a:lvl4pPr>
            <a:lvl5pPr>
              <a:defRPr sz="2000"/>
            </a:lvl5pPr>
            <a:lvl6pPr>
              <a:defRPr sz="1900"/>
            </a:lvl6pPr>
            <a:lvl7pPr>
              <a:defRPr sz="1900"/>
            </a:lvl7pPr>
            <a:lvl8pPr>
              <a:defRPr sz="1900"/>
            </a:lvl8pPr>
            <a:lvl9pPr>
              <a:defRPr sz="19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lv-LV"/>
              <a:t>Rediģēt šablona teksta stilus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vl1pPr>
          </a:lstStyle>
          <a:p>
            <a:pPr>
              <a:defRPr/>
            </a:pPr>
            <a:fld id="{DBF23CDE-C203-467E-AF0F-1C146DF639EC}" type="slidenum">
              <a:rPr lang="en-US"/>
              <a:pPr>
                <a:defRPr/>
              </a:pPr>
              <a:t>‹#›</a:t>
            </a:fld>
            <a:endParaRPr lang="en-US" dirty="0"/>
          </a:p>
        </p:txBody>
      </p:sp>
      <p:sp>
        <p:nvSpPr>
          <p:cNvPr id="9" name="Text Placeholder 15"/>
          <p:cNvSpPr>
            <a:spLocks noGrp="1"/>
          </p:cNvSpPr>
          <p:nvPr>
            <p:ph type="body" sz="quarter" idx="10" hasCustomPrompt="1"/>
          </p:nvPr>
        </p:nvSpPr>
        <p:spPr>
          <a:xfrm>
            <a:off x="2590800" y="6324600"/>
            <a:ext cx="1981200" cy="304800"/>
          </a:xfrm>
        </p:spPr>
        <p:txBody>
          <a:bodyPr>
            <a:normAutofit/>
          </a:bodyPr>
          <a:lstStyle>
            <a:lvl1pPr marL="0" indent="0">
              <a:buNone/>
              <a:defRPr sz="1000"/>
            </a:lvl1pPr>
          </a:lstStyle>
          <a:p>
            <a:pPr lvl="0"/>
            <a:r>
              <a:rPr lang="lv-LV" dirty="0"/>
              <a:t>Datums, vieta</a:t>
            </a:r>
            <a:endParaRPr lang="en-US" dirty="0"/>
          </a:p>
        </p:txBody>
      </p:sp>
      <p:sp>
        <p:nvSpPr>
          <p:cNvPr id="10" name="Text Placeholder 19"/>
          <p:cNvSpPr>
            <a:spLocks noGrp="1"/>
          </p:cNvSpPr>
          <p:nvPr>
            <p:ph type="body" sz="quarter" idx="12" hasCustomPrompt="1"/>
          </p:nvPr>
        </p:nvSpPr>
        <p:spPr>
          <a:xfrm>
            <a:off x="4876800" y="6324600"/>
            <a:ext cx="3657600" cy="304800"/>
          </a:xfrm>
        </p:spPr>
        <p:txBody>
          <a:bodyPr>
            <a:normAutofit/>
          </a:bodyPr>
          <a:lstStyle>
            <a:lvl1pPr marL="0" indent="0" algn="r">
              <a:buNone/>
              <a:defRPr sz="1000" baseline="0"/>
            </a:lvl1pPr>
          </a:lstStyle>
          <a:p>
            <a:pPr lvl="0"/>
            <a:r>
              <a:rPr lang="lv-LV" dirty="0"/>
              <a:t>Prezentācijas nosaukums</a:t>
            </a:r>
            <a:endParaRPr lang="en-US" dirty="0"/>
          </a:p>
        </p:txBody>
      </p:sp>
    </p:spTree>
    <p:extLst>
      <p:ext uri="{BB962C8B-B14F-4D97-AF65-F5344CB8AC3E}">
        <p14:creationId xmlns:p14="http://schemas.microsoft.com/office/powerpoint/2010/main" val="1991868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ttēls ar parakstu">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hasCustomPrompt="1"/>
          </p:nvPr>
        </p:nvSpPr>
        <p:spPr>
          <a:xfrm>
            <a:off x="685800" y="4724400"/>
            <a:ext cx="7772400" cy="914400"/>
          </a:xfrm>
        </p:spPr>
        <p:txBody>
          <a:bodyPr>
            <a:normAutofit/>
          </a:bodyPr>
          <a:lstStyle>
            <a:lvl1pPr marL="0" indent="0" algn="ctr">
              <a:buNone/>
              <a:defRPr sz="1400" baseline="0"/>
            </a:lvl1pPr>
          </a:lstStyle>
          <a:p>
            <a:pPr lvl="0"/>
            <a:r>
              <a:rPr lang="lv-LV" dirty="0"/>
              <a:t>Vārds uzvārds, ieņemamais amats, kontaktinformācija</a:t>
            </a:r>
            <a:endParaRPr lang="en-US" dirty="0"/>
          </a:p>
        </p:txBody>
      </p:sp>
      <p:sp>
        <p:nvSpPr>
          <p:cNvPr id="10" name="Text Placeholder 19"/>
          <p:cNvSpPr>
            <a:spLocks noGrp="1"/>
          </p:cNvSpPr>
          <p:nvPr>
            <p:ph type="body" sz="quarter" idx="11" hasCustomPrompt="1"/>
          </p:nvPr>
        </p:nvSpPr>
        <p:spPr>
          <a:xfrm>
            <a:off x="685800" y="5761038"/>
            <a:ext cx="7772400" cy="639762"/>
          </a:xfrm>
        </p:spPr>
        <p:txBody>
          <a:bodyPr>
            <a:normAutofit/>
          </a:bodyPr>
          <a:lstStyle>
            <a:lvl1pPr marL="0" indent="0" algn="ctr">
              <a:buNone/>
              <a:defRPr sz="1400"/>
            </a:lvl1pPr>
          </a:lstStyle>
          <a:p>
            <a:pPr lvl="0"/>
            <a:r>
              <a:rPr lang="lv-LV" dirty="0"/>
              <a:t>Datums, vieta</a:t>
            </a:r>
            <a:endParaRPr lang="en-US" dirty="0"/>
          </a:p>
        </p:txBody>
      </p:sp>
    </p:spTree>
    <p:extLst>
      <p:ext uri="{BB962C8B-B14F-4D97-AF65-F5344CB8AC3E}">
        <p14:creationId xmlns:p14="http://schemas.microsoft.com/office/powerpoint/2010/main" val="397318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lv-LV" altLang="lv-LV"/>
              <a:t>Rediģēt šablona virsraksta stilu</a:t>
            </a:r>
            <a:endParaRPr lang="en-US" altLang="lv-LV"/>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lv-LV" altLang="lv-LV"/>
              <a:t>Rediģēt šablona teksta stilus</a:t>
            </a:r>
          </a:p>
          <a:p>
            <a:pPr lvl="1"/>
            <a:r>
              <a:rPr lang="lv-LV" altLang="lv-LV"/>
              <a:t>Otrais līmenis</a:t>
            </a:r>
          </a:p>
          <a:p>
            <a:pPr lvl="2"/>
            <a:r>
              <a:rPr lang="lv-LV" altLang="lv-LV"/>
              <a:t>Trešais līmenis</a:t>
            </a:r>
          </a:p>
          <a:p>
            <a:pPr lvl="3"/>
            <a:r>
              <a:rPr lang="lv-LV" altLang="lv-LV"/>
              <a:t>Ceturtais līmenis</a:t>
            </a:r>
          </a:p>
          <a:p>
            <a:pPr lvl="4"/>
            <a:r>
              <a:rPr lang="lv-LV" altLang="lv-LV"/>
              <a:t>Piektais līmenis</a:t>
            </a:r>
            <a:endParaRPr lang="en-US" alt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C6DA96D7-C1B4-4E4C-B559-BD231ED744CC}" type="datetime1">
              <a:rPr lang="en-US"/>
              <a:pPr>
                <a:defRPr/>
              </a:pPr>
              <a:t>10/2/2018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3957" tIns="46979" rIns="93957" bIns="46979" rtlCol="0" anchor="ctr"/>
          <a:lstStyle>
            <a:lvl1pPr algn="r" defTabSz="939575" fontAlgn="auto">
              <a:spcBef>
                <a:spcPts val="0"/>
              </a:spcBef>
              <a:spcAft>
                <a:spcPts val="0"/>
              </a:spcAft>
              <a:defRPr sz="1200">
                <a:solidFill>
                  <a:schemeClr val="tx1">
                    <a:tint val="75000"/>
                  </a:schemeClr>
                </a:solidFill>
                <a:latin typeface="+mn-lt"/>
                <a:cs typeface="+mn-cs"/>
              </a:defRPr>
            </a:lvl1pPr>
          </a:lstStyle>
          <a:p>
            <a:pPr>
              <a:defRPr/>
            </a:pPr>
            <a:fld id="{E471C682-B642-4620-9C2E-16F557E1A3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lze.urtane@daba.gov.l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ndra.murzina@daba.gov.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indr.murzina@daba.gov.l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114" y="3270737"/>
            <a:ext cx="7772400" cy="1029414"/>
          </a:xfrm>
        </p:spPr>
        <p:txBody>
          <a:bodyPr>
            <a:noAutofit/>
          </a:bodyPr>
          <a:lstStyle/>
          <a:p>
            <a:r>
              <a:rPr lang="lv-LV" sz="2400" dirty="0"/>
              <a:t>Dabas aizsardzības plāna izstrādes process</a:t>
            </a:r>
            <a:br>
              <a:rPr lang="lv-LV" sz="2400" dirty="0"/>
            </a:br>
            <a:r>
              <a:rPr lang="lv-LV" sz="2400" dirty="0"/>
              <a:t>un tā nepieciešamība</a:t>
            </a:r>
            <a:br>
              <a:rPr lang="lv-LV" sz="2400" dirty="0"/>
            </a:br>
            <a:br>
              <a:rPr lang="lv-LV" sz="2400" dirty="0"/>
            </a:br>
            <a:endParaRPr lang="lv-LV" sz="2400" dirty="0"/>
          </a:p>
        </p:txBody>
      </p:sp>
      <p:sp>
        <p:nvSpPr>
          <p:cNvPr id="3" name="Text Placeholder 2"/>
          <p:cNvSpPr>
            <a:spLocks noGrp="1"/>
          </p:cNvSpPr>
          <p:nvPr>
            <p:ph type="body" sz="quarter" idx="10"/>
          </p:nvPr>
        </p:nvSpPr>
        <p:spPr>
          <a:xfrm>
            <a:off x="5400000" y="4629665"/>
            <a:ext cx="3058200" cy="1003711"/>
          </a:xfrm>
        </p:spPr>
        <p:txBody>
          <a:bodyPr>
            <a:normAutofit fontScale="70000" lnSpcReduction="20000"/>
          </a:bodyPr>
          <a:lstStyle/>
          <a:p>
            <a:pPr algn="l"/>
            <a:r>
              <a:rPr lang="lv-LV" b="1" dirty="0">
                <a:latin typeface="Times New Roman" panose="02020603050405020304" pitchFamily="18" charset="0"/>
                <a:cs typeface="Times New Roman" panose="02020603050405020304" pitchFamily="18" charset="0"/>
              </a:rPr>
              <a:t>Indra Murziņa</a:t>
            </a:r>
          </a:p>
          <a:p>
            <a:pPr algn="l"/>
            <a:r>
              <a:rPr lang="lv-LV" dirty="0">
                <a:latin typeface="Times New Roman" panose="02020603050405020304" pitchFamily="18" charset="0"/>
                <a:cs typeface="Times New Roman" panose="02020603050405020304" pitchFamily="18" charset="0"/>
              </a:rPr>
              <a:t>Dabas aizsardzības pārvaldes</a:t>
            </a:r>
          </a:p>
          <a:p>
            <a:pPr algn="l"/>
            <a:r>
              <a:rPr lang="lv-LV" dirty="0">
                <a:latin typeface="Times New Roman" panose="02020603050405020304" pitchFamily="18" charset="0"/>
                <a:cs typeface="Times New Roman" panose="02020603050405020304" pitchFamily="18" charset="0"/>
              </a:rPr>
              <a:t>Dabas aizsardzības departamenta</a:t>
            </a:r>
          </a:p>
          <a:p>
            <a:pPr algn="l"/>
            <a:r>
              <a:rPr lang="lv-LV" dirty="0">
                <a:latin typeface="Times New Roman" panose="02020603050405020304" pitchFamily="18" charset="0"/>
                <a:cs typeface="Times New Roman" panose="02020603050405020304" pitchFamily="18" charset="0"/>
              </a:rPr>
              <a:t>Monitoringa un plānojumu nodaļas vecākā eksperte</a:t>
            </a:r>
          </a:p>
          <a:p>
            <a:pPr algn="l"/>
            <a:r>
              <a:rPr lang="lv-LV" dirty="0" err="1">
                <a:latin typeface="Times New Roman" panose="02020603050405020304" pitchFamily="18" charset="0"/>
                <a:cs typeface="Times New Roman" panose="02020603050405020304" pitchFamily="18" charset="0"/>
                <a:hlinkClick r:id="rId2"/>
              </a:rPr>
              <a:t>Indra.murzina@daba.gov.lv</a:t>
            </a:r>
            <a:r>
              <a:rPr lang="lv-LV" dirty="0">
                <a:latin typeface="Times New Roman" panose="02020603050405020304" pitchFamily="18" charset="0"/>
                <a:cs typeface="Times New Roman" panose="02020603050405020304" pitchFamily="18" charset="0"/>
              </a:rPr>
              <a:t>; 26462395</a:t>
            </a:r>
            <a:endParaRPr lang="lv-LV" dirty="0"/>
          </a:p>
        </p:txBody>
      </p:sp>
      <p:sp>
        <p:nvSpPr>
          <p:cNvPr id="4" name="Text Placeholder 3"/>
          <p:cNvSpPr>
            <a:spLocks noGrp="1"/>
          </p:cNvSpPr>
          <p:nvPr>
            <p:ph type="body" sz="quarter" idx="11"/>
          </p:nvPr>
        </p:nvSpPr>
        <p:spPr/>
        <p:txBody>
          <a:bodyPr>
            <a:normAutofit/>
          </a:bodyPr>
          <a:lstStyle/>
          <a:p>
            <a:r>
              <a:rPr lang="lv-LV" dirty="0">
                <a:latin typeface="Times New Roman" panose="02020603050405020304" pitchFamily="18" charset="0"/>
                <a:cs typeface="Times New Roman" panose="02020603050405020304" pitchFamily="18" charset="0"/>
              </a:rPr>
              <a:t>Skrunda</a:t>
            </a:r>
          </a:p>
          <a:p>
            <a:r>
              <a:rPr lang="lv-LV" dirty="0">
                <a:latin typeface="Times New Roman" panose="02020603050405020304" pitchFamily="18" charset="0"/>
                <a:cs typeface="Times New Roman" panose="02020603050405020304" pitchFamily="18" charset="0"/>
              </a:rPr>
              <a:t>2018. gada 27.septembris</a:t>
            </a:r>
          </a:p>
        </p:txBody>
      </p:sp>
    </p:spTree>
    <p:extLst>
      <p:ext uri="{BB962C8B-B14F-4D97-AF65-F5344CB8AC3E}">
        <p14:creationId xmlns:p14="http://schemas.microsoft.com/office/powerpoint/2010/main" val="3639322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Ieguvumi, izstrādājot dabas aizsardzības plānu</a:t>
            </a:r>
            <a:endParaRPr lang="lv-LV" dirty="0"/>
          </a:p>
        </p:txBody>
      </p:sp>
      <p:sp>
        <p:nvSpPr>
          <p:cNvPr id="3" name="Content Placeholder 2"/>
          <p:cNvSpPr>
            <a:spLocks noGrp="1"/>
          </p:cNvSpPr>
          <p:nvPr>
            <p:ph idx="1"/>
          </p:nvPr>
        </p:nvSpPr>
        <p:spPr>
          <a:xfrm>
            <a:off x="2590800" y="1417642"/>
            <a:ext cx="6096000" cy="4708531"/>
          </a:xfrm>
        </p:spPr>
        <p:txBody>
          <a:bodyPr>
            <a:noAutofit/>
          </a:bodyPr>
          <a:lstStyle/>
          <a:p>
            <a:pPr marL="342900" lvl="0" indent="-342900">
              <a:buFont typeface="Arial" panose="020B0604020202020204" pitchFamily="34" charset="0"/>
              <a:buChar char="•"/>
            </a:pPr>
            <a:r>
              <a:rPr lang="lv-LV" altLang="lv-LV" sz="2400" dirty="0"/>
              <a:t>Dabas aizsardzības plāns ir zinātnisks pamatojums </a:t>
            </a:r>
            <a:r>
              <a:rPr lang="lv-LV" altLang="lv-LV" sz="2400" u="dbl" dirty="0">
                <a:effectLst>
                  <a:outerShdw blurRad="38100" dist="38100" dir="2700000" algn="tl">
                    <a:srgbClr val="000000">
                      <a:alpha val="43137"/>
                    </a:srgbClr>
                  </a:outerShdw>
                </a:effectLst>
              </a:rPr>
              <a:t>mainīt zonējumu un ĪADT robežas</a:t>
            </a:r>
            <a:r>
              <a:rPr lang="lv-LV" altLang="lv-LV" sz="2400" dirty="0"/>
              <a:t>.</a:t>
            </a:r>
          </a:p>
          <a:p>
            <a:pPr marL="342900" lvl="0" indent="-342900">
              <a:buFont typeface="Arial" panose="020B0604020202020204" pitchFamily="34" charset="0"/>
              <a:buChar char="•"/>
            </a:pPr>
            <a:r>
              <a:rPr lang="lv-LV" altLang="lv-LV" sz="2400" dirty="0"/>
              <a:t>Esošas apdzīvotas vietas un ceļus dabas aizsardzības plānos paredz noteikt kā </a:t>
            </a:r>
            <a:r>
              <a:rPr lang="lv-LV" altLang="lv-LV" sz="2400" u="dbl" dirty="0">
                <a:effectLst>
                  <a:outerShdw blurRad="38100" dist="38100" dir="2700000" algn="tl">
                    <a:srgbClr val="000000">
                      <a:alpha val="43137"/>
                    </a:srgbClr>
                  </a:outerShdw>
                </a:effectLst>
              </a:rPr>
              <a:t>neitrālās zonas</a:t>
            </a:r>
            <a:r>
              <a:rPr lang="lv-LV" altLang="lv-LV" sz="2400" dirty="0"/>
              <a:t>, lai varētu sekmēt to attīstību un uzturēšanu.</a:t>
            </a:r>
          </a:p>
          <a:p>
            <a:pPr marL="342900" lvl="0" indent="-342900">
              <a:buFont typeface="Arial" panose="020B0604020202020204" pitchFamily="34" charset="0"/>
              <a:buChar char="•"/>
            </a:pPr>
            <a:r>
              <a:rPr lang="lv-LV" altLang="lv-LV" sz="2400" dirty="0"/>
              <a:t>Dabas aizsardzības plāni un no tiem izrietošs funkcionālais zonējums, diferencējot aizsardzības un apsaimniekošanas režīmu, daļai īpašnieku var </a:t>
            </a:r>
            <a:r>
              <a:rPr lang="lv-LV" altLang="lv-LV" sz="2400" u="dbl" dirty="0">
                <a:effectLst>
                  <a:outerShdw blurRad="38100" dist="38100" dir="2700000" algn="tl">
                    <a:srgbClr val="000000">
                      <a:alpha val="43137"/>
                    </a:srgbClr>
                  </a:outerShdw>
                </a:effectLst>
              </a:rPr>
              <a:t>atvieglot saimniecisko darbību </a:t>
            </a:r>
            <a:r>
              <a:rPr lang="lv-LV" altLang="lv-LV" sz="2400" dirty="0"/>
              <a:t>ĪADT teritorijās.</a:t>
            </a:r>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10</a:t>
            </a:fld>
            <a:endParaRPr lang="en-US" dirty="0"/>
          </a:p>
        </p:txBody>
      </p:sp>
      <p:sp>
        <p:nvSpPr>
          <p:cNvPr id="8" name="Text Placeholder 3"/>
          <p:cNvSpPr>
            <a:spLocks noGrp="1"/>
          </p:cNvSpPr>
          <p:nvPr>
            <p:ph type="body" sz="quarter" idx="10"/>
          </p:nvPr>
        </p:nvSpPr>
        <p:spPr>
          <a:xfrm>
            <a:off x="2407920" y="6324600"/>
            <a:ext cx="2385060" cy="304800"/>
          </a:xfrm>
        </p:spPr>
        <p:txBody>
          <a:bodyPr>
            <a:noAutofit/>
          </a:bodyPr>
          <a:lstStyle/>
          <a:p>
            <a:r>
              <a:rPr lang="lv-LV" dirty="0"/>
              <a:t>27.09.2018. Skrunda</a:t>
            </a:r>
          </a:p>
        </p:txBody>
      </p:sp>
    </p:spTree>
    <p:extLst>
      <p:ext uri="{BB962C8B-B14F-4D97-AF65-F5344CB8AC3E}">
        <p14:creationId xmlns:p14="http://schemas.microsoft.com/office/powerpoint/2010/main" val="59042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lv-LV" b="1" dirty="0"/>
            </a:br>
            <a:br>
              <a:rPr lang="lv-LV" b="1" dirty="0"/>
            </a:br>
            <a:r>
              <a:rPr lang="lv-LV" b="1" dirty="0"/>
              <a:t>Jāņem vērā</a:t>
            </a:r>
            <a:endParaRPr lang="lv-LV" dirty="0"/>
          </a:p>
        </p:txBody>
      </p:sp>
      <p:sp>
        <p:nvSpPr>
          <p:cNvPr id="3" name="Content Placeholder 2"/>
          <p:cNvSpPr>
            <a:spLocks noGrp="1"/>
          </p:cNvSpPr>
          <p:nvPr>
            <p:ph idx="1"/>
          </p:nvPr>
        </p:nvSpPr>
        <p:spPr/>
        <p:txBody>
          <a:bodyPr>
            <a:normAutofit/>
          </a:bodyPr>
          <a:lstStyle/>
          <a:p>
            <a:pPr marL="342900" indent="-342900">
              <a:lnSpc>
                <a:spcPct val="90000"/>
              </a:lnSpc>
              <a:buFont typeface="Arial" panose="020B0604020202020204" pitchFamily="34" charset="0"/>
              <a:buChar char="•"/>
            </a:pPr>
            <a:r>
              <a:rPr lang="lv-LV" altLang="lv-LV" dirty="0"/>
              <a:t>Dabas aizsardzības plāns un no tā izrietošais funkcionālais zonējums var uzlikt papildu aprobežojumus iedzīvotājiem, kā arī samazināt pašvaldības ienākumus (nekustamā īpašuma nodokļi), ja tiek secināts, ka ar esošo aizsardzības režīmu nav iespējams nodrošināt dabas vērtību saglabāšanu, tomēr tas stājas spēkā vien ar brīdi, kad tiek apstiprināti MK noteikumi (individuālie aizsardzības un apsaimniekošanas noteikumi).</a:t>
            </a:r>
          </a:p>
          <a:p>
            <a:pPr marL="342900" indent="-342900">
              <a:lnSpc>
                <a:spcPct val="90000"/>
              </a:lnSpc>
              <a:buFont typeface="Arial" panose="020B0604020202020204" pitchFamily="34" charset="0"/>
              <a:buChar char="•"/>
            </a:pPr>
            <a:r>
              <a:rPr lang="lv-LV" altLang="lv-LV" b="1" dirty="0"/>
              <a:t>Plāna izstrāde un apstiprināšana pati par sevi nerada jaunus ierobežojumus!</a:t>
            </a:r>
          </a:p>
          <a:p>
            <a:pPr marL="342900" indent="-342900">
              <a:lnSpc>
                <a:spcPct val="90000"/>
              </a:lnSpc>
              <a:buFont typeface="Arial" panose="020B0604020202020204" pitchFamily="34" charset="0"/>
              <a:buChar char="•"/>
            </a:pPr>
            <a:r>
              <a:rPr lang="lv-LV" altLang="lv-LV" b="1" dirty="0"/>
              <a:t>Nepieciešamās izmaiņas esošajā normatīvo aktu regulējumā dabas aizsardzības plānā ir zinātniski jāpamato!</a:t>
            </a:r>
          </a:p>
          <a:p>
            <a:endParaRPr lang="lv-LV" dirty="0"/>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11</a:t>
            </a:fld>
            <a:endParaRPr lang="en-US" dirty="0"/>
          </a:p>
        </p:txBody>
      </p:sp>
      <p:sp>
        <p:nvSpPr>
          <p:cNvPr id="8" name="Text Placeholder 3"/>
          <p:cNvSpPr>
            <a:spLocks noGrp="1"/>
          </p:cNvSpPr>
          <p:nvPr>
            <p:ph type="body" sz="quarter" idx="10"/>
          </p:nvPr>
        </p:nvSpPr>
        <p:spPr>
          <a:xfrm>
            <a:off x="2407920" y="6324600"/>
            <a:ext cx="2385060" cy="304800"/>
          </a:xfrm>
        </p:spPr>
        <p:txBody>
          <a:bodyPr>
            <a:noAutofit/>
          </a:bodyPr>
          <a:lstStyle/>
          <a:p>
            <a:r>
              <a:rPr lang="lv-LV" dirty="0"/>
              <a:t>27.09.2018. Skrunda</a:t>
            </a:r>
          </a:p>
        </p:txBody>
      </p:sp>
    </p:spTree>
    <p:extLst>
      <p:ext uri="{BB962C8B-B14F-4D97-AF65-F5344CB8AC3E}">
        <p14:creationId xmlns:p14="http://schemas.microsoft.com/office/powerpoint/2010/main" val="3195682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Sabiedrības iesaistes nepieciešamība dabas aizsardzības plāna izstrādē</a:t>
            </a:r>
          </a:p>
        </p:txBody>
      </p:sp>
      <p:sp>
        <p:nvSpPr>
          <p:cNvPr id="3" name="Content Placeholder 2"/>
          <p:cNvSpPr>
            <a:spLocks noGrp="1"/>
          </p:cNvSpPr>
          <p:nvPr>
            <p:ph idx="1"/>
          </p:nvPr>
        </p:nvSpPr>
        <p:spPr>
          <a:xfrm>
            <a:off x="2590800" y="2086708"/>
            <a:ext cx="6096000" cy="4039465"/>
          </a:xfrm>
        </p:spPr>
        <p:txBody>
          <a:bodyPr>
            <a:noAutofit/>
          </a:bodyPr>
          <a:lstStyle/>
          <a:p>
            <a:pPr marL="342900" indent="-342900">
              <a:buFont typeface="Arial" panose="020B0604020202020204" pitchFamily="34" charset="0"/>
              <a:buChar char="•"/>
            </a:pPr>
            <a:r>
              <a:rPr lang="lv-LV" dirty="0"/>
              <a:t>Dažādu interešu grupu </a:t>
            </a:r>
            <a:r>
              <a:rPr lang="lv-LV" u="dbl" dirty="0">
                <a:effectLst>
                  <a:outerShdw blurRad="38100" dist="38100" dir="2700000" algn="tl">
                    <a:srgbClr val="000000">
                      <a:alpha val="43137"/>
                    </a:srgbClr>
                  </a:outerShdw>
                </a:effectLst>
              </a:rPr>
              <a:t>kompromisu meklēšana</a:t>
            </a:r>
            <a:r>
              <a:rPr lang="lv-LV" dirty="0"/>
              <a:t>, lai nodrošinātu ĪADT dabas vērtību pareizu apsaimniekošanu un aizsardzību ilgtermiņā.</a:t>
            </a:r>
          </a:p>
          <a:p>
            <a:pPr marL="342900" indent="-342900">
              <a:buFont typeface="Arial" panose="020B0604020202020204" pitchFamily="34" charset="0"/>
              <a:buChar char="•"/>
            </a:pPr>
            <a:r>
              <a:rPr lang="lv-LV" u="dbl" dirty="0">
                <a:effectLst>
                  <a:outerShdw blurRad="38100" dist="38100" dir="2700000" algn="tl">
                    <a:srgbClr val="000000">
                      <a:alpha val="43137"/>
                    </a:srgbClr>
                  </a:outerShdw>
                </a:effectLst>
              </a:rPr>
              <a:t>Viedokļu noskaidrošana un apkopošana</a:t>
            </a:r>
            <a:r>
              <a:rPr lang="lv-LV" dirty="0"/>
              <a:t> par ieteicamajiem apsaimniekošanas un aizsardzības pasākumiem un iespējām tos realizēt.</a:t>
            </a:r>
          </a:p>
          <a:p>
            <a:pPr marL="342900" indent="-342900">
              <a:buFont typeface="Arial" panose="020B0604020202020204" pitchFamily="34" charset="0"/>
              <a:buChar char="•"/>
            </a:pPr>
            <a:r>
              <a:rPr lang="lv-LV" dirty="0"/>
              <a:t>Papildu </a:t>
            </a:r>
            <a:r>
              <a:rPr lang="lv-LV" u="dbl" dirty="0">
                <a:effectLst>
                  <a:outerShdw blurRad="38100" dist="38100" dir="2700000" algn="tl">
                    <a:srgbClr val="000000">
                      <a:alpha val="43137"/>
                    </a:srgbClr>
                  </a:outerShdw>
                </a:effectLst>
              </a:rPr>
              <a:t>informācijas sniegšana un atgriezeniskās saites veidošana</a:t>
            </a:r>
            <a:r>
              <a:rPr lang="lv-LV" dirty="0"/>
              <a:t>  ar ieinteresētajām pusēm, lai izceltu teritorijas unikalitāti, atsevišķos gadījumos skaidrotu dažādu esošo ierobežojumu mērķi un pamatotu apsaimniekošanas pasākumu  nepieciešamību.</a:t>
            </a:r>
          </a:p>
          <a:p>
            <a:pPr marL="342900" indent="-342900">
              <a:buFont typeface="Arial" panose="020B0604020202020204" pitchFamily="34" charset="0"/>
              <a:buChar char="•"/>
            </a:pPr>
            <a:endParaRPr lang="lv-LV" sz="2400" dirty="0"/>
          </a:p>
          <a:p>
            <a:endParaRPr lang="lv-LV" sz="2400" dirty="0"/>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12</a:t>
            </a:fld>
            <a:endParaRPr lang="en-US" dirty="0"/>
          </a:p>
        </p:txBody>
      </p:sp>
      <p:sp>
        <p:nvSpPr>
          <p:cNvPr id="8" name="Text Placeholder 3"/>
          <p:cNvSpPr>
            <a:spLocks noGrp="1"/>
          </p:cNvSpPr>
          <p:nvPr>
            <p:ph type="body" sz="quarter" idx="10"/>
          </p:nvPr>
        </p:nvSpPr>
        <p:spPr>
          <a:xfrm>
            <a:off x="2407920" y="6324600"/>
            <a:ext cx="2385060" cy="304800"/>
          </a:xfrm>
        </p:spPr>
        <p:txBody>
          <a:bodyPr>
            <a:noAutofit/>
          </a:bodyPr>
          <a:lstStyle/>
          <a:p>
            <a:r>
              <a:rPr lang="lv-LV" dirty="0"/>
              <a:t>27.09.2018. Skrunda</a:t>
            </a:r>
          </a:p>
        </p:txBody>
      </p:sp>
    </p:spTree>
    <p:extLst>
      <p:ext uri="{BB962C8B-B14F-4D97-AF65-F5344CB8AC3E}">
        <p14:creationId xmlns:p14="http://schemas.microsoft.com/office/powerpoint/2010/main" val="2327984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dirty="0"/>
          </a:p>
        </p:txBody>
      </p:sp>
      <p:sp>
        <p:nvSpPr>
          <p:cNvPr id="3" name="Satura vietturis 2"/>
          <p:cNvSpPr>
            <a:spLocks noGrp="1"/>
          </p:cNvSpPr>
          <p:nvPr>
            <p:ph idx="1"/>
          </p:nvPr>
        </p:nvSpPr>
        <p:spPr/>
        <p:txBody>
          <a:bodyPr>
            <a:normAutofit/>
          </a:bodyPr>
          <a:lstStyle/>
          <a:p>
            <a:r>
              <a:rPr lang="lv-LV" sz="4000" dirty="0"/>
              <a:t>Paldies par uzmanību!</a:t>
            </a:r>
          </a:p>
          <a:p>
            <a:pPr algn="ctr"/>
            <a:endParaRPr lang="lv-LV" sz="4000" dirty="0"/>
          </a:p>
          <a:p>
            <a:pPr algn="ctr"/>
            <a:endParaRPr lang="lv-LV" sz="4000" dirty="0"/>
          </a:p>
        </p:txBody>
      </p:sp>
      <p:sp>
        <p:nvSpPr>
          <p:cNvPr id="5" name="Teksta vietturis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aida numura vietturis 5"/>
          <p:cNvSpPr>
            <a:spLocks noGrp="1"/>
          </p:cNvSpPr>
          <p:nvPr>
            <p:ph type="sldNum" sz="quarter" idx="13"/>
          </p:nvPr>
        </p:nvSpPr>
        <p:spPr/>
        <p:txBody>
          <a:bodyPr/>
          <a:lstStyle/>
          <a:p>
            <a:pPr>
              <a:defRPr/>
            </a:pPr>
            <a:fld id="{B899FED1-14D3-4C6C-993C-BF4EDC5E305C}" type="slidenum">
              <a:rPr lang="en-US" smtClean="0"/>
              <a:pPr>
                <a:defRPr/>
              </a:pPr>
              <a:t>13</a:t>
            </a:fld>
            <a:endParaRPr lang="en-US" dirty="0"/>
          </a:p>
        </p:txBody>
      </p:sp>
      <p:sp>
        <p:nvSpPr>
          <p:cNvPr id="7" name="Text Placeholder 2"/>
          <p:cNvSpPr txBox="1">
            <a:spLocks/>
          </p:cNvSpPr>
          <p:nvPr/>
        </p:nvSpPr>
        <p:spPr bwMode="auto">
          <a:xfrm>
            <a:off x="5226908" y="4127157"/>
            <a:ext cx="3365156" cy="1999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marL="0" indent="0" algn="l" defTabSz="938213" rtl="0" eaLnBrk="1" fontAlgn="base" hangingPunct="1">
              <a:spcBef>
                <a:spcPct val="20000"/>
              </a:spcBef>
              <a:spcAft>
                <a:spcPct val="0"/>
              </a:spcAft>
              <a:buFont typeface="Arial" charset="0"/>
              <a:buNone/>
              <a:defRPr sz="10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r>
              <a:rPr lang="lv-LV" sz="1600" b="1" dirty="0">
                <a:latin typeface="Times New Roman" panose="02020603050405020304" pitchFamily="18" charset="0"/>
                <a:cs typeface="Times New Roman" panose="02020603050405020304" pitchFamily="18" charset="0"/>
              </a:rPr>
              <a:t>Indra Murziņa</a:t>
            </a:r>
          </a:p>
          <a:p>
            <a:r>
              <a:rPr lang="lv-LV" sz="1600" dirty="0">
                <a:latin typeface="Times New Roman" panose="02020603050405020304" pitchFamily="18" charset="0"/>
                <a:cs typeface="Times New Roman" panose="02020603050405020304" pitchFamily="18" charset="0"/>
              </a:rPr>
              <a:t>Dabas aizsardzības pārvaldes</a:t>
            </a:r>
          </a:p>
          <a:p>
            <a:r>
              <a:rPr lang="lv-LV" sz="1600" dirty="0">
                <a:latin typeface="Times New Roman" panose="02020603050405020304" pitchFamily="18" charset="0"/>
                <a:cs typeface="Times New Roman" panose="02020603050405020304" pitchFamily="18" charset="0"/>
              </a:rPr>
              <a:t>Dabas aizsardzības departamenta</a:t>
            </a:r>
          </a:p>
          <a:p>
            <a:r>
              <a:rPr lang="lv-LV" sz="1600" dirty="0">
                <a:latin typeface="Times New Roman" panose="02020603050405020304" pitchFamily="18" charset="0"/>
                <a:cs typeface="Times New Roman" panose="02020603050405020304" pitchFamily="18" charset="0"/>
              </a:rPr>
              <a:t>Monitoringa un plānojumu nodaļas vecākā eksperte</a:t>
            </a:r>
          </a:p>
          <a:p>
            <a:r>
              <a:rPr lang="lv-LV" sz="1600" dirty="0" err="1">
                <a:latin typeface="Times New Roman" panose="02020603050405020304" pitchFamily="18" charset="0"/>
                <a:cs typeface="Times New Roman" panose="02020603050405020304" pitchFamily="18" charset="0"/>
                <a:hlinkClick r:id="rId2"/>
              </a:rPr>
              <a:t>Indra.murzina@daba.gov.lv</a:t>
            </a:r>
            <a:r>
              <a:rPr lang="lv-LV" sz="1600" dirty="0">
                <a:latin typeface="Times New Roman" panose="02020603050405020304" pitchFamily="18" charset="0"/>
                <a:cs typeface="Times New Roman" panose="02020603050405020304" pitchFamily="18" charset="0"/>
              </a:rPr>
              <a:t>,  26462395</a:t>
            </a:r>
            <a:endParaRPr lang="lv-LV" sz="1600" dirty="0"/>
          </a:p>
        </p:txBody>
      </p:sp>
      <p:sp>
        <p:nvSpPr>
          <p:cNvPr id="9" name="Text Placeholder 3"/>
          <p:cNvSpPr>
            <a:spLocks noGrp="1"/>
          </p:cNvSpPr>
          <p:nvPr>
            <p:ph type="body" sz="quarter" idx="10"/>
          </p:nvPr>
        </p:nvSpPr>
        <p:spPr>
          <a:xfrm>
            <a:off x="2407920" y="6324600"/>
            <a:ext cx="2385060" cy="304800"/>
          </a:xfrm>
        </p:spPr>
        <p:txBody>
          <a:bodyPr>
            <a:noAutofit/>
          </a:bodyPr>
          <a:lstStyle/>
          <a:p>
            <a:r>
              <a:rPr lang="lv-LV" dirty="0"/>
              <a:t>27.09.2018. Skrunda</a:t>
            </a:r>
          </a:p>
        </p:txBody>
      </p:sp>
    </p:spTree>
    <p:extLst>
      <p:ext uri="{BB962C8B-B14F-4D97-AF65-F5344CB8AC3E}">
        <p14:creationId xmlns:p14="http://schemas.microsoft.com/office/powerpoint/2010/main" val="199041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81000"/>
            <a:ext cx="6096000" cy="1036642"/>
          </a:xfrm>
        </p:spPr>
        <p:txBody>
          <a:bodyPr>
            <a:normAutofit fontScale="90000"/>
          </a:bodyPr>
          <a:lstStyle/>
          <a:p>
            <a:r>
              <a:rPr lang="lv-LV" b="1" dirty="0"/>
              <a:t>Kas ir dabas aizsardzības plāns?</a:t>
            </a:r>
            <a:br>
              <a:rPr lang="lv-LV" b="1" dirty="0"/>
            </a:br>
            <a:br>
              <a:rPr lang="lv-LV" b="1" dirty="0"/>
            </a:br>
            <a:endParaRPr lang="lv-LV" b="1" dirty="0"/>
          </a:p>
        </p:txBody>
      </p:sp>
      <p:sp>
        <p:nvSpPr>
          <p:cNvPr id="3" name="Content Placeholder 2"/>
          <p:cNvSpPr>
            <a:spLocks noGrp="1"/>
          </p:cNvSpPr>
          <p:nvPr>
            <p:ph idx="1"/>
          </p:nvPr>
        </p:nvSpPr>
        <p:spPr>
          <a:xfrm>
            <a:off x="2133600" y="1752600"/>
            <a:ext cx="6553200" cy="4373573"/>
          </a:xfrm>
        </p:spPr>
        <p:txBody>
          <a:bodyPr>
            <a:normAutofit fontScale="85000" lnSpcReduction="20000"/>
          </a:bodyPr>
          <a:lstStyle/>
          <a:p>
            <a:pPr marL="342900" indent="-342900">
              <a:buFont typeface="Arial" panose="020B0604020202020204" pitchFamily="34" charset="0"/>
              <a:buChar char="•"/>
            </a:pPr>
            <a:endParaRPr lang="lv-LV" dirty="0"/>
          </a:p>
          <a:p>
            <a:pPr marL="342900" indent="-342900">
              <a:buFont typeface="Arial" panose="020B0604020202020204" pitchFamily="34" charset="0"/>
              <a:buChar char="•"/>
            </a:pPr>
            <a:r>
              <a:rPr lang="lv-LV" sz="2100" b="1" dirty="0"/>
              <a:t>Dabas aizsardzības plāns = teritorijas «apsaimniekošanas» plāns, kas nosaka nepieciešamos apsaimniekošanas un aizsardzības pasākumus, lai nodrošinātu ilgtermiņa aizsardzību tām dabas vērtībām, kam teritorija ir izveidota.</a:t>
            </a:r>
          </a:p>
          <a:p>
            <a:pPr marL="342900" indent="-342900">
              <a:buFont typeface="Arial" panose="020B0604020202020204" pitchFamily="34" charset="0"/>
              <a:buChar char="•"/>
            </a:pPr>
            <a:endParaRPr lang="lv-LV" dirty="0"/>
          </a:p>
          <a:p>
            <a:pPr marL="342900" indent="-342900">
              <a:buFont typeface="Arial" panose="020B0604020202020204" pitchFamily="34" charset="0"/>
              <a:buChar char="•"/>
            </a:pPr>
            <a:r>
              <a:rPr lang="lv-LV" b="1" dirty="0"/>
              <a:t>Likuma par ĪADT 18. pants. Aizsargājamo teritoriju dabas aizsardzības plāni</a:t>
            </a:r>
            <a:r>
              <a:rPr lang="lv-LV" dirty="0"/>
              <a:t> </a:t>
            </a:r>
          </a:p>
          <a:p>
            <a:pPr marL="457200" indent="-457200">
              <a:buAutoNum type="arabicParenBoth"/>
            </a:pPr>
            <a:r>
              <a:rPr lang="lv-LV" dirty="0"/>
              <a:t>Lai </a:t>
            </a:r>
            <a:r>
              <a:rPr lang="lv-LV" u="dbl" dirty="0">
                <a:effectLst>
                  <a:outerShdw blurRad="38100" dist="38100" dir="2700000" algn="tl">
                    <a:srgbClr val="000000">
                      <a:alpha val="43137"/>
                    </a:srgbClr>
                  </a:outerShdw>
                </a:effectLst>
              </a:rPr>
              <a:t>saskaņotu</a:t>
            </a:r>
            <a:r>
              <a:rPr lang="lv-LV" dirty="0"/>
              <a:t> dabas aizsardzības, dabas resursu izmantošanas un reģiona ilgtspējīgas attīstības </a:t>
            </a:r>
            <a:r>
              <a:rPr lang="lv-LV" u="dbl" dirty="0">
                <a:effectLst>
                  <a:outerShdw blurRad="38100" dist="38100" dir="2700000" algn="tl">
                    <a:srgbClr val="000000">
                      <a:alpha val="43137"/>
                    </a:srgbClr>
                  </a:outerShdw>
                </a:effectLst>
              </a:rPr>
              <a:t>intereses</a:t>
            </a:r>
            <a:r>
              <a:rPr lang="lv-LV" dirty="0"/>
              <a:t>, </a:t>
            </a:r>
            <a:r>
              <a:rPr lang="lv-LV" u="dbl" dirty="0">
                <a:effectLst>
                  <a:outerShdw blurRad="38100" dist="38100" dir="2700000" algn="tl">
                    <a:srgbClr val="000000">
                      <a:alpha val="43137"/>
                    </a:srgbClr>
                  </a:outerShdw>
                </a:effectLst>
              </a:rPr>
              <a:t>nodrošinot</a:t>
            </a:r>
            <a:r>
              <a:rPr lang="lv-LV" dirty="0"/>
              <a:t> teritorijas </a:t>
            </a:r>
            <a:r>
              <a:rPr lang="lv-LV" u="dbl" dirty="0">
                <a:effectLst>
                  <a:outerShdw blurRad="38100" dist="38100" dir="2700000" algn="tl">
                    <a:srgbClr val="000000">
                      <a:alpha val="43137"/>
                    </a:srgbClr>
                  </a:outerShdw>
                </a:effectLst>
              </a:rPr>
              <a:t>dabas vērtību saglabāšanu</a:t>
            </a:r>
            <a:r>
              <a:rPr lang="lv-LV" dirty="0"/>
              <a:t>, kā arī lai nodrošinātu labvēlīgu aizsardzības statusu tām īpaši aizsargājamām sugām un īpaši aizsargājamiem biotopiem, kuru aizsardzības nolūkā šī teritorija ir izveidota vai tiek veidota, fiziskā vai juridiskā persona var izstrādāt aizsargājamās teritorijas dabas aizsardzības plānu. Plānā ietver zinātnisko informāciju par aizsargājamo teritoriju, pamatojumu funkcionālajam zonējumam, ja tāds nepieciešams, un nosaka vienotus visas teritorijas apsaimniekošanas pasākumus, lai sasniegtu tās aizsardzības mērķus.</a:t>
            </a:r>
          </a:p>
        </p:txBody>
      </p:sp>
      <p:sp>
        <p:nvSpPr>
          <p:cNvPr id="4" name="Text Placeholder 3"/>
          <p:cNvSpPr>
            <a:spLocks noGrp="1"/>
          </p:cNvSpPr>
          <p:nvPr>
            <p:ph type="body" sz="quarter" idx="10"/>
          </p:nvPr>
        </p:nvSpPr>
        <p:spPr>
          <a:xfrm>
            <a:off x="2339340" y="6324600"/>
            <a:ext cx="2232660" cy="304800"/>
          </a:xfrm>
        </p:spPr>
        <p:txBody>
          <a:bodyPr>
            <a:noAutofit/>
          </a:bodyPr>
          <a:lstStyle/>
          <a:p>
            <a:r>
              <a:rPr lang="lv-LV" dirty="0"/>
              <a:t>27.09.2018. Skrunda</a:t>
            </a:r>
          </a:p>
        </p:txBody>
      </p:sp>
      <p:sp>
        <p:nvSpPr>
          <p:cNvPr id="5" name="Text Placeholder 4"/>
          <p:cNvSpPr>
            <a:spLocks noGrp="1"/>
          </p:cNvSpPr>
          <p:nvPr>
            <p:ph type="body" sz="quarter" idx="12"/>
          </p:nvPr>
        </p:nvSpPr>
        <p:spPr/>
        <p:txBody>
          <a:bodyPr>
            <a:normAutofit/>
          </a:bodyPr>
          <a:lstStyle/>
          <a:p>
            <a:r>
              <a:rPr lang="lv-LV" dirty="0"/>
              <a:t>Dabas aizsardzības plāna izstrādes process un tā nepieciešamība</a:t>
            </a:r>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2</a:t>
            </a:fld>
            <a:endParaRPr lang="en-US" dirty="0"/>
          </a:p>
        </p:txBody>
      </p:sp>
    </p:spTree>
    <p:extLst>
      <p:ext uri="{BB962C8B-B14F-4D97-AF65-F5344CB8AC3E}">
        <p14:creationId xmlns:p14="http://schemas.microsoft.com/office/powerpoint/2010/main" val="312772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Dabas aizsardzības plāna izstrādes kārtība</a:t>
            </a:r>
          </a:p>
        </p:txBody>
      </p:sp>
      <p:sp>
        <p:nvSpPr>
          <p:cNvPr id="3" name="Content Placeholder 2"/>
          <p:cNvSpPr>
            <a:spLocks noGrp="1"/>
          </p:cNvSpPr>
          <p:nvPr>
            <p:ph idx="1"/>
          </p:nvPr>
        </p:nvSpPr>
        <p:spPr/>
        <p:txBody>
          <a:bodyPr>
            <a:normAutofit/>
          </a:bodyPr>
          <a:lstStyle/>
          <a:p>
            <a:r>
              <a:rPr lang="lv-LV" b="1" dirty="0"/>
              <a:t>Likuma par ĪADT 18. panta punkti  nosaka, ka </a:t>
            </a:r>
            <a:endParaRPr lang="lv-LV" dirty="0"/>
          </a:p>
          <a:p>
            <a:endParaRPr lang="lv-LV" dirty="0"/>
          </a:p>
          <a:p>
            <a:r>
              <a:rPr lang="lv-LV" dirty="0"/>
              <a:t>(2) Plānu </a:t>
            </a:r>
            <a:r>
              <a:rPr lang="lv-LV" u="dbl" dirty="0">
                <a:effectLst>
                  <a:outerShdw blurRad="38100" dist="38100" dir="2700000" algn="tl">
                    <a:srgbClr val="000000">
                      <a:alpha val="43137"/>
                    </a:srgbClr>
                  </a:outerShdw>
                </a:effectLst>
              </a:rPr>
              <a:t>apstiprina</a:t>
            </a:r>
            <a:r>
              <a:rPr lang="lv-LV" dirty="0"/>
              <a:t> atbildīgais </a:t>
            </a:r>
            <a:r>
              <a:rPr lang="lv-LV" u="dbl" dirty="0">
                <a:effectLst>
                  <a:outerShdw blurRad="38100" dist="38100" dir="2700000" algn="tl">
                    <a:srgbClr val="000000">
                      <a:alpha val="43137"/>
                    </a:srgbClr>
                  </a:outerShdw>
                </a:effectLst>
              </a:rPr>
              <a:t>ministrs</a:t>
            </a:r>
            <a:r>
              <a:rPr lang="lv-LV" dirty="0"/>
              <a:t>.</a:t>
            </a:r>
          </a:p>
          <a:p>
            <a:r>
              <a:rPr lang="lv-LV" dirty="0"/>
              <a:t>(3) MK nosaka plāna saturu un izstrādāšanas kārtību.</a:t>
            </a:r>
          </a:p>
          <a:p>
            <a:r>
              <a:rPr lang="lv-LV" dirty="0"/>
              <a:t>(4) Izstrādājot aizsargājamās teritorijas individuālos aizsardzības un izmantošanas noteikumus, kā arī teritorijas attīstības plānošanas dokumentus un apsaimniekojot aizsargājamo teritoriju, </a:t>
            </a:r>
            <a:r>
              <a:rPr lang="lv-LV" u="dbl" dirty="0">
                <a:effectLst>
                  <a:outerShdw blurRad="38100" dist="38100" dir="2700000" algn="tl">
                    <a:srgbClr val="000000">
                      <a:alpha val="43137"/>
                    </a:srgbClr>
                  </a:outerShdw>
                </a:effectLst>
              </a:rPr>
              <a:t>var izmantot</a:t>
            </a:r>
            <a:r>
              <a:rPr lang="lv-LV" dirty="0">
                <a:effectLst>
                  <a:outerShdw blurRad="38100" dist="38100" dir="2700000" algn="tl">
                    <a:srgbClr val="000000">
                      <a:alpha val="43137"/>
                    </a:srgbClr>
                  </a:outerShdw>
                </a:effectLst>
              </a:rPr>
              <a:t> </a:t>
            </a:r>
            <a:r>
              <a:rPr lang="lv-LV" dirty="0"/>
              <a:t>dabas aizsardzības plānā ietverto informāciju. </a:t>
            </a:r>
            <a:r>
              <a:rPr lang="lv-LV" u="dbl" dirty="0">
                <a:effectLst>
                  <a:outerShdw blurRad="38100" dist="38100" dir="2700000" algn="tl">
                    <a:srgbClr val="000000">
                      <a:alpha val="43137"/>
                    </a:srgbClr>
                  </a:outerShdw>
                </a:effectLst>
              </a:rPr>
              <a:t>Plānam ir ieteikuma raksturs.</a:t>
            </a:r>
          </a:p>
          <a:p>
            <a:endParaRPr lang="lv-LV" dirty="0"/>
          </a:p>
        </p:txBody>
      </p:sp>
      <p:sp>
        <p:nvSpPr>
          <p:cNvPr id="4" name="Text Placeholder 3"/>
          <p:cNvSpPr>
            <a:spLocks noGrp="1"/>
          </p:cNvSpPr>
          <p:nvPr>
            <p:ph type="body" sz="quarter" idx="10"/>
          </p:nvPr>
        </p:nvSpPr>
        <p:spPr>
          <a:xfrm>
            <a:off x="2407920" y="6324600"/>
            <a:ext cx="2385060" cy="304800"/>
          </a:xfrm>
        </p:spPr>
        <p:txBody>
          <a:bodyPr>
            <a:noAutofit/>
          </a:bodyPr>
          <a:lstStyle/>
          <a:p>
            <a:r>
              <a:rPr lang="lv-LV" dirty="0"/>
              <a:t>27.09.2018. Skrunda</a:t>
            </a:r>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3</a:t>
            </a:fld>
            <a:endParaRPr lang="en-US" dirty="0"/>
          </a:p>
        </p:txBody>
      </p:sp>
    </p:spTree>
    <p:extLst>
      <p:ext uri="{BB962C8B-B14F-4D97-AF65-F5344CB8AC3E}">
        <p14:creationId xmlns:p14="http://schemas.microsoft.com/office/powerpoint/2010/main" val="365679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Dabas aizsardzības plāna izstrādes kārtība</a:t>
            </a:r>
          </a:p>
        </p:txBody>
      </p:sp>
      <p:sp>
        <p:nvSpPr>
          <p:cNvPr id="3" name="Content Placeholder 2"/>
          <p:cNvSpPr>
            <a:spLocks noGrp="1"/>
          </p:cNvSpPr>
          <p:nvPr>
            <p:ph idx="1"/>
          </p:nvPr>
        </p:nvSpPr>
        <p:spPr>
          <a:xfrm>
            <a:off x="2590799" y="1752600"/>
            <a:ext cx="6025979" cy="4373573"/>
          </a:xfrm>
        </p:spPr>
        <p:txBody>
          <a:bodyPr>
            <a:normAutofit/>
          </a:bodyPr>
          <a:lstStyle/>
          <a:p>
            <a:r>
              <a:rPr lang="lv-LV" dirty="0"/>
              <a:t>Ministru kabineta 2007. gada 9. oktobra noteikumi Nr. 686 «Noteikumi par īpaši aizsargājamās dabas teritorijas dabas aizsardzības plāna saturu un izstrādes kārtību»</a:t>
            </a:r>
          </a:p>
          <a:p>
            <a:endParaRPr lang="lv-LV" dirty="0"/>
          </a:p>
          <a:p>
            <a:pPr marL="342900" indent="-342900">
              <a:buFont typeface="Arial" panose="020B0604020202020204" pitchFamily="34" charset="0"/>
              <a:buChar char="•"/>
            </a:pPr>
            <a:r>
              <a:rPr lang="lv-LV" dirty="0"/>
              <a:t>Nosaka plāna saturu un izstrādes kārtību</a:t>
            </a:r>
          </a:p>
          <a:p>
            <a:pPr marL="342900" indent="-342900">
              <a:buFont typeface="Arial" panose="020B0604020202020204" pitchFamily="34" charset="0"/>
              <a:buChar char="•"/>
            </a:pPr>
            <a:r>
              <a:rPr lang="lv-LV" dirty="0"/>
              <a:t>Izstrādes ietvaros organizē divas sabiedriskās apspriedes – </a:t>
            </a:r>
            <a:r>
              <a:rPr lang="lv-LV" u="dbl" dirty="0">
                <a:effectLst>
                  <a:outerShdw blurRad="38100" dist="38100" dir="2700000" algn="tl">
                    <a:srgbClr val="000000">
                      <a:alpha val="43137"/>
                    </a:srgbClr>
                  </a:outerShdw>
                </a:effectLst>
              </a:rPr>
              <a:t>uzsākot plāna izstrādi</a:t>
            </a:r>
            <a:r>
              <a:rPr lang="lv-LV" dirty="0"/>
              <a:t> un apspriežot plāna gala redakciju</a:t>
            </a:r>
          </a:p>
          <a:p>
            <a:pPr marL="342900" indent="-342900">
              <a:buFont typeface="Arial" panose="020B0604020202020204" pitchFamily="34" charset="0"/>
              <a:buChar char="•"/>
            </a:pPr>
            <a:r>
              <a:rPr lang="lv-LV" dirty="0"/>
              <a:t>Dabas aizsardzības pārvalde uzrauga plāna izstrādes procesa atbilstību MK noteikumiem</a:t>
            </a:r>
          </a:p>
          <a:p>
            <a:pPr marL="342900" indent="-342900">
              <a:buFont typeface="Arial" panose="020B0604020202020204" pitchFamily="34" charset="0"/>
              <a:buChar char="•"/>
            </a:pPr>
            <a:r>
              <a:rPr lang="lv-LV" dirty="0"/>
              <a:t>Plānu izstrādā laikposmam, kas nav mazāks par pieciem gadiem un nepārsniedz 15 gadus; plānu var pagarināt, bet ne ilgāk kā uz pieciem gadiem</a:t>
            </a:r>
          </a:p>
          <a:p>
            <a:pPr marL="342900" indent="-342900">
              <a:buFont typeface="Arial" panose="020B0604020202020204" pitchFamily="34" charset="0"/>
              <a:buChar char="•"/>
            </a:pPr>
            <a:endParaRPr lang="lv-LV" dirty="0"/>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4</a:t>
            </a:fld>
            <a:endParaRPr lang="en-US" dirty="0"/>
          </a:p>
        </p:txBody>
      </p:sp>
      <p:sp>
        <p:nvSpPr>
          <p:cNvPr id="7" name="Text Placeholder 3"/>
          <p:cNvSpPr txBox="1">
            <a:spLocks/>
          </p:cNvSpPr>
          <p:nvPr/>
        </p:nvSpPr>
        <p:spPr bwMode="auto">
          <a:xfrm>
            <a:off x="2316480" y="6324600"/>
            <a:ext cx="238506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marL="0" indent="0" algn="l" defTabSz="938213" rtl="0" eaLnBrk="1" fontAlgn="base" hangingPunct="1">
              <a:spcBef>
                <a:spcPct val="20000"/>
              </a:spcBef>
              <a:spcAft>
                <a:spcPct val="0"/>
              </a:spcAft>
              <a:buFont typeface="Arial" charset="0"/>
              <a:buNone/>
              <a:defRPr sz="10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r>
              <a:rPr lang="lv-LV" dirty="0"/>
              <a:t>27.09.2018. Skrunda</a:t>
            </a:r>
          </a:p>
        </p:txBody>
      </p:sp>
    </p:spTree>
    <p:extLst>
      <p:ext uri="{BB962C8B-B14F-4D97-AF65-F5344CB8AC3E}">
        <p14:creationId xmlns:p14="http://schemas.microsoft.com/office/powerpoint/2010/main" val="217599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Dabas aizsardzības plāna izstrādes kārtība</a:t>
            </a:r>
          </a:p>
        </p:txBody>
      </p:sp>
      <p:sp>
        <p:nvSpPr>
          <p:cNvPr id="3" name="Content Placeholder 2"/>
          <p:cNvSpPr>
            <a:spLocks noGrp="1"/>
          </p:cNvSpPr>
          <p:nvPr>
            <p:ph idx="1"/>
          </p:nvPr>
        </p:nvSpPr>
        <p:spPr/>
        <p:txBody>
          <a:bodyPr>
            <a:normAutofit fontScale="92500" lnSpcReduction="20000"/>
          </a:bodyPr>
          <a:lstStyle/>
          <a:p>
            <a:r>
              <a:rPr lang="lv-LV" dirty="0"/>
              <a:t>Dabas aizsardzības pārvalde mēneša laikā pēc sanāksmes izveido plāna izstrādes uzraudzības grupu, kurā iekļauj pa vienam pārstāvim no:</a:t>
            </a:r>
          </a:p>
          <a:p>
            <a:pPr marL="342900" indent="-342900">
              <a:buFont typeface="Arial" panose="020B0604020202020204" pitchFamily="34" charset="0"/>
              <a:buChar char="•"/>
            </a:pPr>
            <a:r>
              <a:rPr lang="lv-LV" dirty="0"/>
              <a:t>Dabas aizsardzības pārvaldes;</a:t>
            </a:r>
          </a:p>
          <a:p>
            <a:pPr marL="342900" indent="-342900">
              <a:buFont typeface="Arial" panose="020B0604020202020204" pitchFamily="34" charset="0"/>
              <a:buChar char="•"/>
            </a:pPr>
            <a:r>
              <a:rPr lang="lv-LV" dirty="0"/>
              <a:t>pašvaldības, kuras administratīvajā teritorijā atrodas aizsargājamā teritorija;</a:t>
            </a:r>
          </a:p>
          <a:p>
            <a:pPr marL="342900" indent="-342900">
              <a:buFont typeface="Arial" panose="020B0604020202020204" pitchFamily="34" charset="0"/>
              <a:buChar char="•"/>
            </a:pPr>
            <a:r>
              <a:rPr lang="lv-LV" dirty="0"/>
              <a:t>Valsts vides dienesta reģionālās vides pārvaldes;</a:t>
            </a:r>
          </a:p>
          <a:p>
            <a:pPr marL="342900" indent="-342900">
              <a:buFont typeface="Arial" panose="020B0604020202020204" pitchFamily="34" charset="0"/>
              <a:buChar char="•"/>
            </a:pPr>
            <a:r>
              <a:rPr lang="lv-LV" dirty="0"/>
              <a:t>Valsts meža dienesta, ja aizsargājamā teritorijā atrodas meža zeme;</a:t>
            </a:r>
          </a:p>
          <a:p>
            <a:pPr marL="342900" indent="-342900">
              <a:buFont typeface="Arial" panose="020B0604020202020204" pitchFamily="34" charset="0"/>
              <a:buChar char="•"/>
            </a:pPr>
            <a:r>
              <a:rPr lang="lv-LV" dirty="0"/>
              <a:t>valsts akciju sabiedrības «Latvijas valsts meži», ja tās pārvaldībā ir aizsargājamā teritorijā esošā zeme;</a:t>
            </a:r>
          </a:p>
          <a:p>
            <a:pPr marL="342900" indent="-342900">
              <a:buFont typeface="Arial" panose="020B0604020202020204" pitchFamily="34" charset="0"/>
              <a:buChar char="•"/>
            </a:pPr>
            <a:r>
              <a:rPr lang="lv-LV" dirty="0"/>
              <a:t>Lauku atbalsta dienesta attiecīgās reģionālās lauksaimniecības pārvaldes, ja aizsargājamā teritorijā atrodas lauksaimniecības platības;</a:t>
            </a:r>
          </a:p>
          <a:p>
            <a:pPr marL="342900" indent="-342900">
              <a:buFont typeface="Arial" panose="020B0604020202020204" pitchFamily="34" charset="0"/>
              <a:buChar char="•"/>
            </a:pPr>
            <a:r>
              <a:rPr lang="lv-LV" dirty="0"/>
              <a:t>valsts aģentūras «Latvijas Investīciju un attīstības aģentūra».</a:t>
            </a:r>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5</a:t>
            </a:fld>
            <a:endParaRPr lang="en-US" dirty="0"/>
          </a:p>
        </p:txBody>
      </p:sp>
      <p:sp>
        <p:nvSpPr>
          <p:cNvPr id="7" name="Text Placeholder 3"/>
          <p:cNvSpPr txBox="1">
            <a:spLocks/>
          </p:cNvSpPr>
          <p:nvPr/>
        </p:nvSpPr>
        <p:spPr bwMode="auto">
          <a:xfrm>
            <a:off x="2034540" y="6309360"/>
            <a:ext cx="238506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marL="0" indent="0" algn="l" defTabSz="938213" rtl="0" eaLnBrk="1" fontAlgn="base" hangingPunct="1">
              <a:spcBef>
                <a:spcPct val="20000"/>
              </a:spcBef>
              <a:spcAft>
                <a:spcPct val="0"/>
              </a:spcAft>
              <a:buFont typeface="Arial" charset="0"/>
              <a:buNone/>
              <a:defRPr sz="10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r>
              <a:rPr lang="lv-LV" dirty="0"/>
              <a:t>27.09.2018. Skrunda</a:t>
            </a:r>
          </a:p>
        </p:txBody>
      </p:sp>
    </p:spTree>
    <p:extLst>
      <p:ext uri="{BB962C8B-B14F-4D97-AF65-F5344CB8AC3E}">
        <p14:creationId xmlns:p14="http://schemas.microsoft.com/office/powerpoint/2010/main" val="266822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Dabas aizsardzības plāna izstrādes kārtība</a:t>
            </a:r>
          </a:p>
        </p:txBody>
      </p:sp>
      <p:sp>
        <p:nvSpPr>
          <p:cNvPr id="3" name="Content Placeholder 2"/>
          <p:cNvSpPr>
            <a:spLocks noGrp="1"/>
          </p:cNvSpPr>
          <p:nvPr>
            <p:ph idx="1"/>
          </p:nvPr>
        </p:nvSpPr>
        <p:spPr/>
        <p:txBody>
          <a:bodyPr>
            <a:normAutofit lnSpcReduction="10000"/>
          </a:bodyPr>
          <a:lstStyle/>
          <a:p>
            <a:r>
              <a:rPr lang="lv-LV" dirty="0"/>
              <a:t>Uzraudzības grupā var iekļaut pa vienam pārstāvim no citām atbildīgajām valsts vai pašvaldību iestādēm, kā arī </a:t>
            </a:r>
            <a:r>
              <a:rPr lang="lv-LV" u="dbl" dirty="0">
                <a:effectLst>
                  <a:outerShdw blurRad="38100" dist="38100" dir="2700000" algn="tl">
                    <a:srgbClr val="000000">
                      <a:alpha val="43137"/>
                    </a:srgbClr>
                  </a:outerShdw>
                </a:effectLst>
              </a:rPr>
              <a:t>zemes īpašnieku</a:t>
            </a:r>
            <a:r>
              <a:rPr lang="lv-LV" dirty="0"/>
              <a:t> vai lietotāju vai biedrības vai nodibinājuma pārstāvi, ja to īpašumā vai lietošanā esošā zeme atrodas aizsargājamā teritorijā un ja divu nedēļu laikā pēc plāna izstrādes uzsākšanas sanāksmes Dabas aizsardzības pārvalde saņēmusi </a:t>
            </a:r>
            <a:r>
              <a:rPr lang="lv-LV" u="dbl" dirty="0">
                <a:effectLst>
                  <a:outerShdw blurRad="38100" dist="38100" dir="2700000" algn="tl">
                    <a:srgbClr val="000000">
                      <a:alpha val="43137"/>
                    </a:srgbClr>
                  </a:outerShdw>
                </a:effectLst>
              </a:rPr>
              <a:t>rakstisku lūgumu</a:t>
            </a:r>
            <a:r>
              <a:rPr lang="lv-LV" dirty="0"/>
              <a:t> iekļaut uzraudzības grupas sastāvā attiecīgo pārstāvi.</a:t>
            </a:r>
          </a:p>
          <a:p>
            <a:endParaRPr lang="lv-LV" dirty="0"/>
          </a:p>
          <a:p>
            <a:r>
              <a:rPr lang="lv-LV" b="1" dirty="0"/>
              <a:t>Lūgums būt aktīviem un tiem zemju īpašniekiem, kas vēlas darboties uzraudzības grupā, atsūtīt informāciju uz e-pastu: </a:t>
            </a:r>
            <a:r>
              <a:rPr lang="lv-LV" b="1" dirty="0" err="1">
                <a:hlinkClick r:id="rId2"/>
              </a:rPr>
              <a:t>indra.murzina@daba.gov.lv</a:t>
            </a:r>
            <a:r>
              <a:rPr lang="lv-LV" b="1" dirty="0"/>
              <a:t>, ar norādi, ka vēlaties iesaistīties dabas aizsardzības plāna uzraudzības grupā, norādot savu kontaktinformāciju!</a:t>
            </a:r>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6</a:t>
            </a:fld>
            <a:endParaRPr lang="en-US" dirty="0"/>
          </a:p>
        </p:txBody>
      </p:sp>
      <p:sp>
        <p:nvSpPr>
          <p:cNvPr id="8" name="Text Placeholder 3"/>
          <p:cNvSpPr>
            <a:spLocks noGrp="1"/>
          </p:cNvSpPr>
          <p:nvPr>
            <p:ph type="body" sz="quarter" idx="10"/>
          </p:nvPr>
        </p:nvSpPr>
        <p:spPr>
          <a:xfrm>
            <a:off x="2407920" y="6324600"/>
            <a:ext cx="2385060" cy="304800"/>
          </a:xfrm>
        </p:spPr>
        <p:txBody>
          <a:bodyPr>
            <a:noAutofit/>
          </a:bodyPr>
          <a:lstStyle/>
          <a:p>
            <a:r>
              <a:rPr lang="lv-LV" dirty="0"/>
              <a:t>27.09.2018. Skrunda</a:t>
            </a:r>
          </a:p>
        </p:txBody>
      </p:sp>
    </p:spTree>
    <p:extLst>
      <p:ext uri="{BB962C8B-B14F-4D97-AF65-F5344CB8AC3E}">
        <p14:creationId xmlns:p14="http://schemas.microsoft.com/office/powerpoint/2010/main" val="386172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Dabas aizsardzības plāna izstrādes kārtība</a:t>
            </a:r>
          </a:p>
        </p:txBody>
      </p:sp>
      <p:sp>
        <p:nvSpPr>
          <p:cNvPr id="3" name="Content Placeholder 2"/>
          <p:cNvSpPr>
            <a:spLocks noGrp="1"/>
          </p:cNvSpPr>
          <p:nvPr>
            <p:ph idx="1"/>
          </p:nvPr>
        </p:nvSpPr>
        <p:spPr/>
        <p:txBody>
          <a:bodyPr>
            <a:normAutofit fontScale="85000" lnSpcReduction="10000"/>
          </a:bodyPr>
          <a:lstStyle/>
          <a:p>
            <a:r>
              <a:rPr lang="lv-LV" b="1" dirty="0"/>
              <a:t>Uzraudzības grupas funkcijas</a:t>
            </a:r>
            <a:r>
              <a:rPr lang="lv-LV" dirty="0"/>
              <a:t>:</a:t>
            </a:r>
          </a:p>
          <a:p>
            <a:pPr marL="342900" indent="-342900">
              <a:buFont typeface="Arial" panose="020B0604020202020204" pitchFamily="34" charset="0"/>
              <a:buChar char="•"/>
            </a:pPr>
            <a:r>
              <a:rPr lang="lv-LV" dirty="0"/>
              <a:t>izskatīt priekšlikumus par veicamajiem dabas aizsardzības un bioloģiskās daudzveidības saglabāšanas </a:t>
            </a:r>
            <a:r>
              <a:rPr lang="lv-LV" u="dbl" dirty="0">
                <a:effectLst>
                  <a:outerShdw blurRad="38100" dist="38100" dir="2700000" algn="tl">
                    <a:srgbClr val="000000">
                      <a:alpha val="43137"/>
                    </a:srgbClr>
                  </a:outerShdw>
                </a:effectLst>
              </a:rPr>
              <a:t>pasākumiem</a:t>
            </a:r>
            <a:r>
              <a:rPr lang="lv-LV" dirty="0"/>
              <a:t>;</a:t>
            </a:r>
          </a:p>
          <a:p>
            <a:pPr marL="342900" indent="-342900">
              <a:buFont typeface="Arial" panose="020B0604020202020204" pitchFamily="34" charset="0"/>
              <a:buChar char="•"/>
            </a:pPr>
            <a:r>
              <a:rPr lang="lv-LV" dirty="0"/>
              <a:t>izvērtēt </a:t>
            </a:r>
            <a:r>
              <a:rPr lang="lv-LV" u="dbl" dirty="0">
                <a:effectLst>
                  <a:outerShdw blurRad="38100" dist="38100" dir="2700000" algn="tl">
                    <a:srgbClr val="000000">
                      <a:alpha val="43137"/>
                    </a:srgbClr>
                  </a:outerShdw>
                </a:effectLst>
              </a:rPr>
              <a:t>dabas resursu izmantošanas iespējas</a:t>
            </a:r>
            <a:r>
              <a:rPr lang="lv-LV" dirty="0"/>
              <a:t>, kas neapdraud īpaši aizsargājamās sugas, biotopus un to dzīvotnes;</a:t>
            </a:r>
          </a:p>
          <a:p>
            <a:pPr marL="342900" indent="-342900">
              <a:buFont typeface="Arial" panose="020B0604020202020204" pitchFamily="34" charset="0"/>
              <a:buChar char="•"/>
            </a:pPr>
            <a:r>
              <a:rPr lang="lv-LV" dirty="0"/>
              <a:t>izskatīt un izvērtēt priekšlikumus </a:t>
            </a:r>
            <a:r>
              <a:rPr lang="lv-LV" u="dbl" dirty="0">
                <a:effectLst>
                  <a:outerShdw blurRad="38100" dist="38100" dir="2700000" algn="tl">
                    <a:srgbClr val="000000">
                      <a:alpha val="43137"/>
                    </a:srgbClr>
                  </a:outerShdw>
                </a:effectLst>
              </a:rPr>
              <a:t>par pieļaujamajiem un aizliegtajiem darbību veidiem</a:t>
            </a:r>
            <a:r>
              <a:rPr lang="lv-LV" dirty="0"/>
              <a:t>, ņemot vērā attiecīgās aizsargājamās teritorijas īpatnības, kā arī tās izveidošanas un aizsardzības mērķus un uzdevumus;</a:t>
            </a:r>
          </a:p>
          <a:p>
            <a:pPr marL="342900" indent="-342900">
              <a:buFont typeface="Arial" panose="020B0604020202020204" pitchFamily="34" charset="0"/>
              <a:buChar char="•"/>
            </a:pPr>
            <a:r>
              <a:rPr lang="lv-LV" dirty="0"/>
              <a:t>pieņemt lēmumus par atsevišķu </a:t>
            </a:r>
            <a:r>
              <a:rPr lang="lv-LV" u="dbl" dirty="0">
                <a:effectLst>
                  <a:outerShdw blurRad="38100" dist="38100" dir="2700000" algn="tl">
                    <a:srgbClr val="000000">
                      <a:alpha val="43137"/>
                    </a:srgbClr>
                  </a:outerShdw>
                </a:effectLst>
              </a:rPr>
              <a:t>karšu nepieciešamību</a:t>
            </a:r>
            <a:r>
              <a:rPr lang="lv-LV" dirty="0"/>
              <a:t> vai apvienošanu;</a:t>
            </a:r>
          </a:p>
          <a:p>
            <a:pPr marL="342900" indent="-342900">
              <a:buFont typeface="Arial" panose="020B0604020202020204" pitchFamily="34" charset="0"/>
              <a:buChar char="•"/>
            </a:pPr>
            <a:r>
              <a:rPr lang="lv-LV" dirty="0"/>
              <a:t>iesaistīties plāna projekta izskatīšanā, kā arī, ja nepieciešams, </a:t>
            </a:r>
            <a:r>
              <a:rPr lang="lv-LV" u="dbl" dirty="0">
                <a:effectLst>
                  <a:outerShdw blurRad="38100" dist="38100" dir="2700000" algn="tl">
                    <a:srgbClr val="000000">
                      <a:alpha val="43137"/>
                    </a:srgbClr>
                  </a:outerShdw>
                </a:effectLst>
              </a:rPr>
              <a:t>ierosināt pārstrādāt plāna projektu</a:t>
            </a:r>
            <a:r>
              <a:rPr lang="lv-LV" dirty="0"/>
              <a:t>, mainīt vai papildināt plāna saturu un struktūru;</a:t>
            </a:r>
          </a:p>
          <a:p>
            <a:pPr marL="342900" indent="-342900">
              <a:buFont typeface="Arial" panose="020B0604020202020204" pitchFamily="34" charset="0"/>
              <a:buChar char="•"/>
            </a:pPr>
            <a:r>
              <a:rPr lang="lv-LV" dirty="0"/>
              <a:t>pieņemt lēmumu par </a:t>
            </a:r>
            <a:r>
              <a:rPr lang="lv-LV" u="dbl" dirty="0">
                <a:effectLst>
                  <a:outerShdw blurRad="38100" dist="38100" dir="2700000" algn="tl">
                    <a:srgbClr val="000000">
                      <a:alpha val="43137"/>
                    </a:srgbClr>
                  </a:outerShdw>
                </a:effectLst>
              </a:rPr>
              <a:t>individuālo aizsardzības un izmantošanas noteikumu</a:t>
            </a:r>
            <a:r>
              <a:rPr lang="lv-LV" dirty="0"/>
              <a:t> projekta izstrādes nepieciešamību un noteikumu saturu.</a:t>
            </a:r>
          </a:p>
        </p:txBody>
      </p:sp>
      <p:sp>
        <p:nvSpPr>
          <p:cNvPr id="5" name="Text Placeholder 4"/>
          <p:cNvSpPr>
            <a:spLocks noGrp="1"/>
          </p:cNvSpPr>
          <p:nvPr>
            <p:ph type="body" sz="quarter" idx="12"/>
          </p:nvPr>
        </p:nvSpPr>
        <p:spPr>
          <a:xfrm>
            <a:off x="4876800" y="6357257"/>
            <a:ext cx="3657600" cy="304800"/>
          </a:xfrm>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7</a:t>
            </a:fld>
            <a:endParaRPr lang="en-US" dirty="0"/>
          </a:p>
        </p:txBody>
      </p:sp>
      <p:sp>
        <p:nvSpPr>
          <p:cNvPr id="8" name="Text Placeholder 3"/>
          <p:cNvSpPr>
            <a:spLocks noGrp="1"/>
          </p:cNvSpPr>
          <p:nvPr>
            <p:ph type="body" sz="quarter" idx="10"/>
          </p:nvPr>
        </p:nvSpPr>
        <p:spPr>
          <a:xfrm>
            <a:off x="2407920" y="6324600"/>
            <a:ext cx="2385060" cy="304800"/>
          </a:xfrm>
        </p:spPr>
        <p:txBody>
          <a:bodyPr>
            <a:noAutofit/>
          </a:bodyPr>
          <a:lstStyle/>
          <a:p>
            <a:r>
              <a:rPr lang="lv-LV" dirty="0"/>
              <a:t>27.09.2018. Skrunda</a:t>
            </a:r>
          </a:p>
        </p:txBody>
      </p:sp>
    </p:spTree>
    <p:extLst>
      <p:ext uri="{BB962C8B-B14F-4D97-AF65-F5344CB8AC3E}">
        <p14:creationId xmlns:p14="http://schemas.microsoft.com/office/powerpoint/2010/main" val="271198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Dabas aizsardzības plāna izstrādes kārtība</a:t>
            </a:r>
          </a:p>
        </p:txBody>
      </p:sp>
      <p:sp>
        <p:nvSpPr>
          <p:cNvPr id="3" name="Content Placeholder 2"/>
          <p:cNvSpPr>
            <a:spLocks noGrp="1"/>
          </p:cNvSpPr>
          <p:nvPr>
            <p:ph idx="1"/>
          </p:nvPr>
        </p:nvSpPr>
        <p:spPr>
          <a:xfrm>
            <a:off x="2590800" y="949570"/>
            <a:ext cx="6096000" cy="5176604"/>
          </a:xfrm>
        </p:spPr>
        <p:txBody>
          <a:bodyPr>
            <a:noAutofit/>
          </a:bodyPr>
          <a:lstStyle/>
          <a:p>
            <a:pPr marL="342900" indent="-342900">
              <a:buFont typeface="Arial" panose="020B0604020202020204" pitchFamily="34" charset="0"/>
              <a:buChar char="•"/>
            </a:pPr>
            <a:r>
              <a:rPr lang="lv-LV" dirty="0"/>
              <a:t>Plāna izstrādes ietvaros tiek organizētas vismaz </a:t>
            </a:r>
            <a:r>
              <a:rPr lang="lv-LV" u="dbl" dirty="0">
                <a:effectLst>
                  <a:outerShdw blurRad="38100" dist="38100" dir="2700000" algn="tl">
                    <a:srgbClr val="000000">
                      <a:alpha val="43137"/>
                    </a:srgbClr>
                  </a:outerShdw>
                </a:effectLst>
              </a:rPr>
              <a:t>trīs</a:t>
            </a:r>
            <a:r>
              <a:rPr lang="lv-LV" dirty="0"/>
              <a:t> uzraudzības grupas </a:t>
            </a:r>
            <a:r>
              <a:rPr lang="lv-LV" u="dbl" dirty="0">
                <a:effectLst>
                  <a:outerShdw blurRad="38100" dist="38100" dir="2700000" algn="tl">
                    <a:srgbClr val="000000">
                      <a:alpha val="43137"/>
                    </a:srgbClr>
                  </a:outerShdw>
                </a:effectLst>
              </a:rPr>
              <a:t>sanāksmes</a:t>
            </a:r>
            <a:r>
              <a:rPr lang="lv-LV" dirty="0"/>
              <a:t>.</a:t>
            </a:r>
          </a:p>
          <a:p>
            <a:pPr marL="342900" indent="-342900">
              <a:buFont typeface="Arial" panose="020B0604020202020204" pitchFamily="34" charset="0"/>
              <a:buChar char="•"/>
            </a:pPr>
            <a:r>
              <a:rPr lang="lv-LV" u="dbl" dirty="0">
                <a:effectLst>
                  <a:outerShdw blurRad="38100" dist="38100" dir="2700000" algn="tl">
                    <a:srgbClr val="000000">
                      <a:alpha val="43137"/>
                    </a:srgbClr>
                  </a:outerShdw>
                </a:effectLst>
              </a:rPr>
              <a:t>Kad uzraudzības grupa ir vienojusies</a:t>
            </a:r>
            <a:r>
              <a:rPr lang="lv-LV" dirty="0"/>
              <a:t>, dabas aizsardzības plāns tiek nodots sabiedriskajai apspriešanai.</a:t>
            </a:r>
          </a:p>
          <a:p>
            <a:pPr marL="342900" indent="-342900">
              <a:buFont typeface="Arial" panose="020B0604020202020204" pitchFamily="34" charset="0"/>
              <a:buChar char="•"/>
            </a:pPr>
            <a:r>
              <a:rPr lang="lv-LV" dirty="0"/>
              <a:t>Pēc sabiedriskās apspriešanas plānā tiek veikti nepieciešamie labojumi un papildinājumi un tiek prasīts </a:t>
            </a:r>
            <a:r>
              <a:rPr lang="lv-LV" u="dbl" dirty="0">
                <a:effectLst>
                  <a:outerShdw blurRad="38100" dist="38100" dir="2700000" algn="tl">
                    <a:srgbClr val="000000">
                      <a:alpha val="43137"/>
                    </a:srgbClr>
                  </a:outerShdw>
                </a:effectLst>
              </a:rPr>
              <a:t>pašvaldības atzinums</a:t>
            </a:r>
            <a:r>
              <a:rPr lang="lv-LV" dirty="0"/>
              <a:t>.</a:t>
            </a:r>
          </a:p>
          <a:p>
            <a:pPr marL="342900" indent="-342900">
              <a:buFont typeface="Arial" panose="020B0604020202020204" pitchFamily="34" charset="0"/>
              <a:buChar char="•"/>
            </a:pPr>
            <a:r>
              <a:rPr lang="lv-LV" dirty="0"/>
              <a:t>Pēc pašvaldības atzinuma saņemšanas </a:t>
            </a:r>
            <a:r>
              <a:rPr lang="lv-LV" u="dbl" dirty="0">
                <a:effectLst>
                  <a:outerShdw blurRad="38100" dist="38100" dir="2700000" algn="tl">
                    <a:srgbClr val="000000">
                      <a:alpha val="43137"/>
                    </a:srgbClr>
                  </a:outerShdw>
                </a:effectLst>
              </a:rPr>
              <a:t>uzraudzības grupa vienojas</a:t>
            </a:r>
            <a:r>
              <a:rPr lang="lv-LV" dirty="0"/>
              <a:t>, vai plāns ir nododams uz apstiprināšanu.</a:t>
            </a:r>
          </a:p>
          <a:p>
            <a:pPr marL="342900" indent="-342900">
              <a:buFont typeface="Arial" panose="020B0604020202020204" pitchFamily="34" charset="0"/>
              <a:buChar char="•"/>
            </a:pPr>
            <a:r>
              <a:rPr lang="lv-LV" dirty="0"/>
              <a:t>Plāna gala redakciju </a:t>
            </a:r>
            <a:r>
              <a:rPr lang="lv-LV" u="dbl" dirty="0">
                <a:effectLst>
                  <a:outerShdw blurRad="38100" dist="38100" dir="2700000" algn="tl">
                    <a:srgbClr val="000000">
                      <a:alpha val="43137"/>
                    </a:srgbClr>
                  </a:outerShdw>
                </a:effectLst>
              </a:rPr>
              <a:t>iesniedz Dabas aizsardzības pārvaldē</a:t>
            </a:r>
            <a:r>
              <a:rPr lang="lv-LV" dirty="0"/>
              <a:t>, kas to caurskata un precizē pirms tiek nodots apstiprināšanai uz </a:t>
            </a:r>
            <a:r>
              <a:rPr lang="lv-LV" u="dbl" dirty="0">
                <a:effectLst>
                  <a:outerShdw blurRad="38100" dist="38100" dir="2700000" algn="tl">
                    <a:srgbClr val="000000">
                      <a:alpha val="43137"/>
                    </a:srgbClr>
                  </a:outerShdw>
                </a:effectLst>
              </a:rPr>
              <a:t>VARAM</a:t>
            </a:r>
            <a:r>
              <a:rPr lang="lv-LV" dirty="0"/>
              <a:t>.</a:t>
            </a:r>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8</a:t>
            </a:fld>
            <a:endParaRPr lang="en-US" dirty="0"/>
          </a:p>
        </p:txBody>
      </p:sp>
      <p:sp>
        <p:nvSpPr>
          <p:cNvPr id="8" name="Text Placeholder 3"/>
          <p:cNvSpPr>
            <a:spLocks noGrp="1"/>
          </p:cNvSpPr>
          <p:nvPr>
            <p:ph type="body" sz="quarter" idx="10"/>
          </p:nvPr>
        </p:nvSpPr>
        <p:spPr>
          <a:xfrm>
            <a:off x="2455055" y="6324600"/>
            <a:ext cx="2385060" cy="304800"/>
          </a:xfrm>
        </p:spPr>
        <p:txBody>
          <a:bodyPr>
            <a:noAutofit/>
          </a:bodyPr>
          <a:lstStyle/>
          <a:p>
            <a:r>
              <a:rPr lang="lv-LV" dirty="0"/>
              <a:t>27.09.2018. Skrunda</a:t>
            </a:r>
          </a:p>
        </p:txBody>
      </p:sp>
    </p:spTree>
    <p:extLst>
      <p:ext uri="{BB962C8B-B14F-4D97-AF65-F5344CB8AC3E}">
        <p14:creationId xmlns:p14="http://schemas.microsoft.com/office/powerpoint/2010/main" val="419101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Ieguvumi, izstrādājot dabas aizsardzības plānu</a:t>
            </a:r>
          </a:p>
        </p:txBody>
      </p:sp>
      <p:sp>
        <p:nvSpPr>
          <p:cNvPr id="3" name="Content Placeholder 2"/>
          <p:cNvSpPr>
            <a:spLocks noGrp="1"/>
          </p:cNvSpPr>
          <p:nvPr>
            <p:ph idx="1"/>
          </p:nvPr>
        </p:nvSpPr>
        <p:spPr>
          <a:xfrm>
            <a:off x="2590800" y="1417642"/>
            <a:ext cx="6096000" cy="4708531"/>
          </a:xfrm>
        </p:spPr>
        <p:txBody>
          <a:bodyPr>
            <a:normAutofit/>
          </a:bodyPr>
          <a:lstStyle/>
          <a:p>
            <a:pPr marL="342900" indent="-342900">
              <a:buFont typeface="Arial" panose="020B0604020202020204" pitchFamily="34" charset="0"/>
              <a:buChar char="•"/>
            </a:pPr>
            <a:r>
              <a:rPr lang="lv-LV" sz="2400" dirty="0"/>
              <a:t>Iespēja </a:t>
            </a:r>
            <a:r>
              <a:rPr lang="lv-LV" sz="2400" u="dbl" dirty="0">
                <a:effectLst>
                  <a:outerShdw blurRad="38100" dist="38100" dir="2700000" algn="tl">
                    <a:srgbClr val="000000">
                      <a:alpha val="43137"/>
                    </a:srgbClr>
                  </a:outerShdw>
                </a:effectLst>
              </a:rPr>
              <a:t>plānot un sabalansēt</a:t>
            </a:r>
            <a:r>
              <a:rPr lang="lv-LV" sz="2400" dirty="0"/>
              <a:t> saimniecisko darbību ar dabas aizsardzību.</a:t>
            </a:r>
          </a:p>
          <a:p>
            <a:pPr marL="342900" indent="-342900">
              <a:buFont typeface="Arial" panose="020B0604020202020204" pitchFamily="34" charset="0"/>
              <a:buChar char="•"/>
            </a:pPr>
            <a:r>
              <a:rPr lang="lv-LV" sz="2400" u="dbl" dirty="0">
                <a:effectLst>
                  <a:outerShdw blurRad="38100" dist="38100" dir="2700000" algn="tl">
                    <a:srgbClr val="000000">
                      <a:alpha val="43137"/>
                    </a:srgbClr>
                  </a:outerShdw>
                </a:effectLst>
              </a:rPr>
              <a:t>Samazinās administratīvais slogs un laika resursu patēriņš</a:t>
            </a:r>
            <a:r>
              <a:rPr lang="lv-LV" sz="2400" dirty="0"/>
              <a:t> dažādu atļauju un saskaņojumu sagatavošanā un sniegšanā.</a:t>
            </a:r>
          </a:p>
          <a:p>
            <a:pPr marL="342900" indent="-342900">
              <a:buFont typeface="Arial" panose="020B0604020202020204" pitchFamily="34" charset="0"/>
              <a:buChar char="•"/>
            </a:pPr>
            <a:r>
              <a:rPr lang="lv-LV" sz="2400" dirty="0"/>
              <a:t>Ja plānotā darbība ir paredzēta dabas aizsardzības plānā, </a:t>
            </a:r>
            <a:r>
              <a:rPr lang="lv-LV" sz="2400" u="dbl" dirty="0">
                <a:effectLst>
                  <a:outerShdw blurRad="38100" dist="38100" dir="2700000" algn="tl">
                    <a:srgbClr val="000000">
                      <a:alpha val="43137"/>
                    </a:srgbClr>
                  </a:outerShdw>
                </a:effectLst>
              </a:rPr>
              <a:t>atvieglotāka un ātrāka ietekmes uz vidi novērtējuma procedūra</a:t>
            </a:r>
            <a:r>
              <a:rPr lang="lv-LV" sz="2400" dirty="0"/>
              <a:t>.</a:t>
            </a:r>
          </a:p>
          <a:p>
            <a:pPr marL="342900" indent="-342900">
              <a:buFont typeface="Arial" panose="020B0604020202020204" pitchFamily="34" charset="0"/>
              <a:buChar char="•"/>
            </a:pPr>
            <a:r>
              <a:rPr lang="lv-LV" sz="2400" u="dbl" dirty="0">
                <a:effectLst>
                  <a:outerShdw blurRad="38100" dist="38100" dir="2700000" algn="tl">
                    <a:srgbClr val="000000">
                      <a:alpha val="43137"/>
                    </a:srgbClr>
                  </a:outerShdw>
                </a:effectLst>
              </a:rPr>
              <a:t>Iespēja piesaistīt finansējumu</a:t>
            </a:r>
            <a:r>
              <a:rPr lang="lv-LV" sz="2400" dirty="0"/>
              <a:t> ĪADT apsaimniekošanas pasākumu veikšanai (LVAF, LIFE u.c.).</a:t>
            </a:r>
          </a:p>
          <a:p>
            <a:endParaRPr lang="lv-LV" dirty="0"/>
          </a:p>
        </p:txBody>
      </p:sp>
      <p:sp>
        <p:nvSpPr>
          <p:cNvPr id="4" name="Text Placeholder 3"/>
          <p:cNvSpPr>
            <a:spLocks noGrp="1"/>
          </p:cNvSpPr>
          <p:nvPr>
            <p:ph type="body" sz="quarter" idx="10"/>
          </p:nvPr>
        </p:nvSpPr>
        <p:spPr>
          <a:xfrm>
            <a:off x="2293620" y="6324600"/>
            <a:ext cx="2499360" cy="304800"/>
          </a:xfrm>
        </p:spPr>
        <p:txBody>
          <a:bodyPr>
            <a:normAutofit/>
          </a:bodyPr>
          <a:lstStyle/>
          <a:p>
            <a:r>
              <a:rPr lang="lv-LV" sz="1100" dirty="0"/>
              <a:t>27.09.2018. Skrunda</a:t>
            </a:r>
          </a:p>
          <a:p>
            <a:endParaRPr lang="lv-LV" dirty="0"/>
          </a:p>
        </p:txBody>
      </p:sp>
      <p:sp>
        <p:nvSpPr>
          <p:cNvPr id="5" name="Text Placeholder 4"/>
          <p:cNvSpPr>
            <a:spLocks noGrp="1"/>
          </p:cNvSpPr>
          <p:nvPr>
            <p:ph type="body" sz="quarter" idx="12"/>
          </p:nvPr>
        </p:nvSpPr>
        <p:spPr/>
        <p:txBody>
          <a:bodyPr/>
          <a:lstStyle/>
          <a:p>
            <a:r>
              <a:rPr lang="lv-LV" dirty="0"/>
              <a:t>Dabas aizsardzības plāna izstrādes process un tā nepieciešamība</a:t>
            </a:r>
          </a:p>
          <a:p>
            <a:endParaRPr lang="lv-LV" dirty="0"/>
          </a:p>
        </p:txBody>
      </p:sp>
      <p:sp>
        <p:nvSpPr>
          <p:cNvPr id="6" name="Slide Number Placeholder 5"/>
          <p:cNvSpPr>
            <a:spLocks noGrp="1"/>
          </p:cNvSpPr>
          <p:nvPr>
            <p:ph type="sldNum" sz="quarter" idx="13"/>
          </p:nvPr>
        </p:nvSpPr>
        <p:spPr/>
        <p:txBody>
          <a:bodyPr/>
          <a:lstStyle/>
          <a:p>
            <a:pPr>
              <a:defRPr/>
            </a:pPr>
            <a:fld id="{B899FED1-14D3-4C6C-993C-BF4EDC5E305C}" type="slidenum">
              <a:rPr lang="en-US" smtClean="0"/>
              <a:pPr>
                <a:defRPr/>
              </a:pPr>
              <a:t>9</a:t>
            </a:fld>
            <a:endParaRPr lang="en-US" dirty="0"/>
          </a:p>
        </p:txBody>
      </p:sp>
    </p:spTree>
    <p:extLst>
      <p:ext uri="{BB962C8B-B14F-4D97-AF65-F5344CB8AC3E}">
        <p14:creationId xmlns:p14="http://schemas.microsoft.com/office/powerpoint/2010/main" val="389653023"/>
      </p:ext>
    </p:extLst>
  </p:cSld>
  <p:clrMapOvr>
    <a:masterClrMapping/>
  </p:clrMapOvr>
</p:sld>
</file>

<file path=ppt/theme/theme1.xml><?xml version="1.0" encoding="utf-8"?>
<a:theme xmlns:a="http://schemas.openxmlformats.org/drawingml/2006/main" name="89_Prezentacija_master_istais_LV_pedejai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89_Prezentacija_templateLV</Template>
  <TotalTime>2448</TotalTime>
  <Words>1279</Words>
  <Application>Microsoft Office PowerPoint</Application>
  <PresentationFormat>Slaidrāde ekrānā (4:3)</PresentationFormat>
  <Paragraphs>115</Paragraphs>
  <Slides>13</Slides>
  <Notes>1</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13</vt:i4>
      </vt:variant>
    </vt:vector>
  </HeadingPairs>
  <TitlesOfParts>
    <vt:vector size="17" baseType="lpstr">
      <vt:lpstr>Arial</vt:lpstr>
      <vt:lpstr>Calibri</vt:lpstr>
      <vt:lpstr>Times New Roman</vt:lpstr>
      <vt:lpstr>89_Prezentacija_master_istais_LV_pedejais</vt:lpstr>
      <vt:lpstr>Dabas aizsardzības plāna izstrādes process un tā nepieciešamība  </vt:lpstr>
      <vt:lpstr>Kas ir dabas aizsardzības plāns?  </vt:lpstr>
      <vt:lpstr>Dabas aizsardzības plāna izstrādes kārtība</vt:lpstr>
      <vt:lpstr>Dabas aizsardzības plāna izstrādes kārtība</vt:lpstr>
      <vt:lpstr>Dabas aizsardzības plāna izstrādes kārtība</vt:lpstr>
      <vt:lpstr>Dabas aizsardzības plāna izstrādes kārtība</vt:lpstr>
      <vt:lpstr>Dabas aizsardzības plāna izstrādes kārtība</vt:lpstr>
      <vt:lpstr>Dabas aizsardzības plāna izstrādes kārtība</vt:lpstr>
      <vt:lpstr>Ieguvumi, izstrādājot dabas aizsardzības plānu</vt:lpstr>
      <vt:lpstr>Ieguvumi, izstrādājot dabas aizsardzības plānu</vt:lpstr>
      <vt:lpstr>  Jāņem vērā</vt:lpstr>
      <vt:lpstr>Sabiedrības iesaistes nepieciešamība dabas aizsardzības plāna izstrādē</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Prioritāro ĪADT, sugu, biotopu kartēšanas jautājumi</dc:title>
  <dc:creator>Gita Strode</dc:creator>
  <cp:lastModifiedBy>Iveta</cp:lastModifiedBy>
  <cp:revision>181</cp:revision>
  <cp:lastPrinted>2018-06-19T08:37:49Z</cp:lastPrinted>
  <dcterms:created xsi:type="dcterms:W3CDTF">2014-12-18T12:19:13Z</dcterms:created>
  <dcterms:modified xsi:type="dcterms:W3CDTF">2018-10-02T08:19:21Z</dcterms:modified>
</cp:coreProperties>
</file>