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404" r:id="rId1"/>
  </p:sldMasterIdLst>
  <p:notesMasterIdLst>
    <p:notesMasterId r:id="rId13"/>
  </p:notesMasterIdLst>
  <p:handoutMasterIdLst>
    <p:handoutMasterId r:id="rId14"/>
  </p:handoutMasterIdLst>
  <p:sldIdLst>
    <p:sldId id="530" r:id="rId2"/>
    <p:sldId id="554" r:id="rId3"/>
    <p:sldId id="533" r:id="rId4"/>
    <p:sldId id="556" r:id="rId5"/>
    <p:sldId id="555" r:id="rId6"/>
    <p:sldId id="557" r:id="rId7"/>
    <p:sldId id="558" r:id="rId8"/>
    <p:sldId id="560" r:id="rId9"/>
    <p:sldId id="539" r:id="rId10"/>
    <p:sldId id="552" r:id="rId11"/>
    <p:sldId id="540" r:id="rId12"/>
  </p:sldIdLst>
  <p:sldSz cx="9144000" cy="6858000" type="screen4x3"/>
  <p:notesSz cx="6669088"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5pPr>
    <a:lvl6pPr marL="2286000" algn="l" defTabSz="914400" rtl="0" eaLnBrk="1" latinLnBrk="0" hangingPunct="1">
      <a:defRPr sz="1700" kern="1200">
        <a:solidFill>
          <a:schemeClr val="tx1"/>
        </a:solidFill>
        <a:latin typeface="Times New Roman" pitchFamily="18" charset="0"/>
        <a:ea typeface="+mn-ea"/>
        <a:cs typeface="Arial" pitchFamily="34" charset="0"/>
      </a:defRPr>
    </a:lvl6pPr>
    <a:lvl7pPr marL="2743200" algn="l" defTabSz="914400" rtl="0" eaLnBrk="1" latinLnBrk="0" hangingPunct="1">
      <a:defRPr sz="1700" kern="1200">
        <a:solidFill>
          <a:schemeClr val="tx1"/>
        </a:solidFill>
        <a:latin typeface="Times New Roman" pitchFamily="18" charset="0"/>
        <a:ea typeface="+mn-ea"/>
        <a:cs typeface="Arial" pitchFamily="34" charset="0"/>
      </a:defRPr>
    </a:lvl7pPr>
    <a:lvl8pPr marL="3200400" algn="l" defTabSz="914400" rtl="0" eaLnBrk="1" latinLnBrk="0" hangingPunct="1">
      <a:defRPr sz="1700" kern="1200">
        <a:solidFill>
          <a:schemeClr val="tx1"/>
        </a:solidFill>
        <a:latin typeface="Times New Roman" pitchFamily="18" charset="0"/>
        <a:ea typeface="+mn-ea"/>
        <a:cs typeface="Arial" pitchFamily="34" charset="0"/>
      </a:defRPr>
    </a:lvl8pPr>
    <a:lvl9pPr marL="3657600" algn="l" defTabSz="914400" rtl="0" eaLnBrk="1" latinLnBrk="0" hangingPunct="1">
      <a:defRPr sz="17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19" userDrawn="1">
          <p15:clr>
            <a:srgbClr val="A4A3A4"/>
          </p15:clr>
        </p15:guide>
        <p15:guide id="2" pos="2019" userDrawn="1">
          <p15:clr>
            <a:srgbClr val="A4A3A4"/>
          </p15:clr>
        </p15:guide>
        <p15:guide id="3" orient="horz" pos="3127"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initials="V" lastIdx="1" clrIdx="0">
    <p:extLst/>
  </p:cmAuthor>
  <p:cmAuthor id="2" name="Daiga Ozola" initials="DO"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F"/>
    <a:srgbClr val="FFFEF3"/>
    <a:srgbClr val="666633"/>
    <a:srgbClr val="E4DA56"/>
    <a:srgbClr val="E7D763"/>
    <a:srgbClr val="585C3B"/>
    <a:srgbClr val="F6F5F0"/>
    <a:srgbClr val="F4F3EC"/>
    <a:srgbClr val="BBCDC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53" autoAdjust="0"/>
  </p:normalViewPr>
  <p:slideViewPr>
    <p:cSldViewPr snapToGrid="0" snapToObjects="1">
      <p:cViewPr varScale="1">
        <p:scale>
          <a:sx n="62" d="100"/>
          <a:sy n="62" d="100"/>
        </p:scale>
        <p:origin x="16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22" y="-120"/>
      </p:cViewPr>
      <p:guideLst>
        <p:guide orient="horz" pos="3319"/>
        <p:guide pos="2019"/>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680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778251" y="0"/>
            <a:ext cx="2889250" cy="496808"/>
          </a:xfrm>
          <a:prstGeom prst="rect">
            <a:avLst/>
          </a:prstGeom>
        </p:spPr>
        <p:txBody>
          <a:bodyPr vert="horz" lIns="91440" tIns="45720" rIns="91440" bIns="45720" rtlCol="0"/>
          <a:lstStyle>
            <a:lvl1pPr algn="r">
              <a:defRPr sz="1200"/>
            </a:lvl1pPr>
          </a:lstStyle>
          <a:p>
            <a:fld id="{F2A03CFA-A216-4F37-B36B-2395D390B687}" type="datetimeFigureOut">
              <a:rPr lang="lv-LV" smtClean="0"/>
              <a:t>30.08.2018.</a:t>
            </a:fld>
            <a:endParaRPr lang="lv-LV"/>
          </a:p>
        </p:txBody>
      </p:sp>
      <p:sp>
        <p:nvSpPr>
          <p:cNvPr id="4" name="Footer Placeholder 3"/>
          <p:cNvSpPr>
            <a:spLocks noGrp="1"/>
          </p:cNvSpPr>
          <p:nvPr>
            <p:ph type="ftr" sz="quarter" idx="2"/>
          </p:nvPr>
        </p:nvSpPr>
        <p:spPr>
          <a:xfrm>
            <a:off x="1" y="9428244"/>
            <a:ext cx="2889250" cy="496808"/>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778251" y="9428244"/>
            <a:ext cx="2889250" cy="496808"/>
          </a:xfrm>
          <a:prstGeom prst="rect">
            <a:avLst/>
          </a:prstGeom>
        </p:spPr>
        <p:txBody>
          <a:bodyPr vert="horz" lIns="91440" tIns="45720" rIns="91440" bIns="45720" rtlCol="0" anchor="b"/>
          <a:lstStyle>
            <a:lvl1pPr algn="r">
              <a:defRPr sz="1200"/>
            </a:lvl1pPr>
          </a:lstStyle>
          <a:p>
            <a:fld id="{76C81894-FB8D-4E3B-A1E8-7D65E46F3C41}" type="slidenum">
              <a:rPr lang="lv-LV" smtClean="0"/>
              <a:t>‹#›</a:t>
            </a:fld>
            <a:endParaRPr lang="lv-LV"/>
          </a:p>
        </p:txBody>
      </p:sp>
    </p:spTree>
    <p:extLst>
      <p:ext uri="{BB962C8B-B14F-4D97-AF65-F5344CB8AC3E}">
        <p14:creationId xmlns:p14="http://schemas.microsoft.com/office/powerpoint/2010/main" val="8266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250" cy="496808"/>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778251" y="0"/>
            <a:ext cx="2889250" cy="496808"/>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BAF93202-DE52-4370-A9CC-9AEF4BC336F1}" type="datetimeFigureOut">
              <a:rPr lang="lv-LV"/>
              <a:pPr>
                <a:defRPr/>
              </a:pPr>
              <a:t>30.08.2018.</a:t>
            </a:fld>
            <a:endParaRPr lang="lv-LV"/>
          </a:p>
        </p:txBody>
      </p:sp>
      <p:sp>
        <p:nvSpPr>
          <p:cNvPr id="4" name="Slide Image Placeholder 3"/>
          <p:cNvSpPr>
            <a:spLocks noGrp="1" noRot="1" noChangeAspect="1"/>
          </p:cNvSpPr>
          <p:nvPr>
            <p:ph type="sldImg" idx="2"/>
          </p:nvPr>
        </p:nvSpPr>
        <p:spPr>
          <a:xfrm>
            <a:off x="854075" y="744538"/>
            <a:ext cx="4960938" cy="37211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66751" y="4715710"/>
            <a:ext cx="5335588" cy="446651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 y="9428244"/>
            <a:ext cx="2889250" cy="496808"/>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778251" y="9428244"/>
            <a:ext cx="2889250" cy="496808"/>
          </a:xfrm>
          <a:prstGeom prst="rect">
            <a:avLst/>
          </a:prstGeom>
        </p:spPr>
        <p:txBody>
          <a:bodyPr vert="horz" lIns="91440" tIns="45720" rIns="91440" bIns="45720" rtlCol="0" anchor="b"/>
          <a:lstStyle>
            <a:lvl1pPr algn="r" defTabSz="939575" fontAlgn="auto">
              <a:spcBef>
                <a:spcPts val="0"/>
              </a:spcBef>
              <a:spcAft>
                <a:spcPts val="0"/>
              </a:spcAft>
              <a:defRPr sz="1200">
                <a:latin typeface="+mn-lt"/>
                <a:cs typeface="+mn-cs"/>
              </a:defRPr>
            </a:lvl1pPr>
          </a:lstStyle>
          <a:p>
            <a:pPr>
              <a:defRPr/>
            </a:pPr>
            <a:fld id="{6D50114C-231D-4360-8172-4DA55AB1A44E}" type="slidenum">
              <a:rPr lang="lv-LV"/>
              <a:pPr>
                <a:defRPr/>
              </a:pPr>
              <a:t>‹#›</a:t>
            </a:fld>
            <a:endParaRPr lang="lv-LV"/>
          </a:p>
        </p:txBody>
      </p:sp>
    </p:spTree>
    <p:extLst>
      <p:ext uri="{BB962C8B-B14F-4D97-AF65-F5344CB8AC3E}">
        <p14:creationId xmlns:p14="http://schemas.microsoft.com/office/powerpoint/2010/main" val="1060829678"/>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sz="1200" dirty="0" smtClean="0"/>
              <a:t>	</a:t>
            </a:r>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1</a:t>
            </a:fld>
            <a:endParaRPr lang="lv-LV"/>
          </a:p>
        </p:txBody>
      </p:sp>
    </p:spTree>
    <p:extLst>
      <p:ext uri="{BB962C8B-B14F-4D97-AF65-F5344CB8AC3E}">
        <p14:creationId xmlns:p14="http://schemas.microsoft.com/office/powerpoint/2010/main" val="102283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3</a:t>
            </a:fld>
            <a:endParaRPr lang="lv-LV"/>
          </a:p>
        </p:txBody>
      </p:sp>
    </p:spTree>
    <p:extLst>
      <p:ext uri="{BB962C8B-B14F-4D97-AF65-F5344CB8AC3E}">
        <p14:creationId xmlns:p14="http://schemas.microsoft.com/office/powerpoint/2010/main" val="317382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4</a:t>
            </a:fld>
            <a:endParaRPr lang="lv-LV"/>
          </a:p>
        </p:txBody>
      </p:sp>
    </p:spTree>
    <p:extLst>
      <p:ext uri="{BB962C8B-B14F-4D97-AF65-F5344CB8AC3E}">
        <p14:creationId xmlns:p14="http://schemas.microsoft.com/office/powerpoint/2010/main" val="239003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5</a:t>
            </a:fld>
            <a:endParaRPr lang="lv-LV"/>
          </a:p>
        </p:txBody>
      </p:sp>
    </p:spTree>
    <p:extLst>
      <p:ext uri="{BB962C8B-B14F-4D97-AF65-F5344CB8AC3E}">
        <p14:creationId xmlns:p14="http://schemas.microsoft.com/office/powerpoint/2010/main" val="280141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7</a:t>
            </a:fld>
            <a:endParaRPr lang="lv-LV"/>
          </a:p>
        </p:txBody>
      </p:sp>
    </p:spTree>
    <p:extLst>
      <p:ext uri="{BB962C8B-B14F-4D97-AF65-F5344CB8AC3E}">
        <p14:creationId xmlns:p14="http://schemas.microsoft.com/office/powerpoint/2010/main" val="273434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6D50114C-231D-4360-8172-4DA55AB1A44E}" type="slidenum">
              <a:rPr lang="lv-LV" smtClean="0"/>
              <a:pPr>
                <a:defRPr/>
              </a:pPr>
              <a:t>9</a:t>
            </a:fld>
            <a:endParaRPr lang="lv-LV"/>
          </a:p>
        </p:txBody>
      </p:sp>
    </p:spTree>
    <p:extLst>
      <p:ext uri="{BB962C8B-B14F-4D97-AF65-F5344CB8AC3E}">
        <p14:creationId xmlns:p14="http://schemas.microsoft.com/office/powerpoint/2010/main" val="93954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1849051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5281325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2094643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a:prstGeom prst="rect">
            <a:avLst/>
          </a:prstGeo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a:prstGeom prst="rect">
            <a:avLst/>
          </a:prstGeo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E3AE5A62-52C8-4295-803B-EE4336469839}" type="slidenum">
              <a:rPr lang="en-US"/>
              <a:pPr>
                <a:defRPr/>
              </a:pPr>
              <a:t>‹#›</a:t>
            </a:fld>
            <a:endParaRPr lang="en-US" dirty="0"/>
          </a:p>
        </p:txBody>
      </p:sp>
    </p:spTree>
    <p:extLst>
      <p:ext uri="{BB962C8B-B14F-4D97-AF65-F5344CB8AC3E}">
        <p14:creationId xmlns:p14="http://schemas.microsoft.com/office/powerpoint/2010/main" val="319500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C97DBDD1-BD85-4E9D-9CD9-91AF3BB9C0EA}" type="slidenum">
              <a:rPr lang="en-US"/>
              <a:pPr>
                <a:defRPr/>
              </a:pPr>
              <a:t>‹#›</a:t>
            </a:fld>
            <a:endParaRPr lang="en-US" dirty="0"/>
          </a:p>
        </p:txBody>
      </p:sp>
    </p:spTree>
    <p:extLst>
      <p:ext uri="{BB962C8B-B14F-4D97-AF65-F5344CB8AC3E}">
        <p14:creationId xmlns:p14="http://schemas.microsoft.com/office/powerpoint/2010/main" val="308077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a:prstGeom prst="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277C1082-627F-4767-B074-C9BF3A0077BB}" type="slidenum">
              <a:rPr lang="en-US"/>
              <a:pPr>
                <a:defRPr/>
              </a:pPr>
              <a:t>‹#›</a:t>
            </a:fld>
            <a:endParaRPr lang="en-US" dirty="0"/>
          </a:p>
        </p:txBody>
      </p:sp>
    </p:spTree>
    <p:extLst>
      <p:ext uri="{BB962C8B-B14F-4D97-AF65-F5344CB8AC3E}">
        <p14:creationId xmlns:p14="http://schemas.microsoft.com/office/powerpoint/2010/main" val="393552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01448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FF178E4C-AB76-439C-9E0C-87B7A1273B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991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01942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a:prstGeom prst="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4706F116-B9F8-4947-B889-D69FBB83289D}" type="slidenum">
              <a:rPr lang="en-US"/>
              <a:pPr>
                <a:defRPr/>
              </a:pPr>
              <a:t>‹#›</a:t>
            </a:fld>
            <a:endParaRPr lang="en-US" dirty="0"/>
          </a:p>
        </p:txBody>
      </p:sp>
    </p:spTree>
    <p:extLst>
      <p:ext uri="{BB962C8B-B14F-4D97-AF65-F5344CB8AC3E}">
        <p14:creationId xmlns:p14="http://schemas.microsoft.com/office/powerpoint/2010/main" val="3849037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a:prstGeom prst="rect">
            <a:avLst/>
          </a:prstGeo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a:prstGeom prst="rect">
            <a:avLst/>
          </a:prstGeo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3ADB33E0-E124-4AC2-A86B-85124420BC01}" type="slidenum">
              <a:rPr lang="en-US"/>
              <a:pPr>
                <a:defRPr/>
              </a:pPr>
              <a:t>‹#›</a:t>
            </a:fld>
            <a:endParaRPr lang="en-US" dirty="0"/>
          </a:p>
        </p:txBody>
      </p:sp>
    </p:spTree>
    <p:extLst>
      <p:ext uri="{BB962C8B-B14F-4D97-AF65-F5344CB8AC3E}">
        <p14:creationId xmlns:p14="http://schemas.microsoft.com/office/powerpoint/2010/main" val="5608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232983792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FF178E4C-AB76-439C-9E0C-87B7A1273BAF}" type="slidenum">
              <a:rPr lang="en-US"/>
              <a:pPr>
                <a:defRPr/>
              </a:pPr>
              <a:t>‹#›</a:t>
            </a:fld>
            <a:endParaRPr lang="en-US" dirty="0"/>
          </a:p>
        </p:txBody>
      </p:sp>
    </p:spTree>
    <p:extLst>
      <p:ext uri="{BB962C8B-B14F-4D97-AF65-F5344CB8AC3E}">
        <p14:creationId xmlns:p14="http://schemas.microsoft.com/office/powerpoint/2010/main" val="2986802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a:prstGeom prst="rect">
            <a:avLst/>
          </a:prstGeo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a:prstGeom prst="rect">
            <a:avLst/>
          </a:prstGeo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D928ACB-1AE7-4D72-B7F5-6A7311D3DB5F}" type="slidenum">
              <a:rPr lang="en-US"/>
              <a:pPr>
                <a:defRPr/>
              </a:pPr>
              <a:t>‹#›</a:t>
            </a:fld>
            <a:endParaRPr lang="en-US" dirty="0"/>
          </a:p>
        </p:txBody>
      </p:sp>
    </p:spTree>
    <p:extLst>
      <p:ext uri="{BB962C8B-B14F-4D97-AF65-F5344CB8AC3E}">
        <p14:creationId xmlns:p14="http://schemas.microsoft.com/office/powerpoint/2010/main" val="248802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3D7C89AF-EA59-4ADB-BBB0-3697379737CA}" type="slidenum">
              <a:rPr lang="en-US"/>
              <a:pPr>
                <a:defRPr/>
              </a:pPr>
              <a:t>‹#›</a:t>
            </a:fld>
            <a:endParaRPr lang="en-US" dirty="0"/>
          </a:p>
        </p:txBody>
      </p:sp>
    </p:spTree>
    <p:extLst>
      <p:ext uri="{BB962C8B-B14F-4D97-AF65-F5344CB8AC3E}">
        <p14:creationId xmlns:p14="http://schemas.microsoft.com/office/powerpoint/2010/main" val="3637319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214967C9-B125-4E4F-9D49-495F0CE3C832}" type="slidenum">
              <a:rPr lang="en-US"/>
              <a:pPr>
                <a:defRPr/>
              </a:pPr>
              <a:t>‹#›</a:t>
            </a:fld>
            <a:endParaRPr lang="en-US" dirty="0"/>
          </a:p>
        </p:txBody>
      </p:sp>
    </p:spTree>
    <p:extLst>
      <p:ext uri="{BB962C8B-B14F-4D97-AF65-F5344CB8AC3E}">
        <p14:creationId xmlns:p14="http://schemas.microsoft.com/office/powerpoint/2010/main" val="3082826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a:prstGeom prst="rect">
            <a:avLst/>
          </a:prstGeo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a:prstGeom prst="rect">
            <a:avLst/>
          </a:prstGeo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a:prstGeom prst="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E9719497-CB40-456A-979E-A9B901B25FCE}" type="slidenum">
              <a:rPr lang="en-US"/>
              <a:pPr>
                <a:defRPr/>
              </a:pPr>
              <a:t>‹#›</a:t>
            </a:fld>
            <a:endParaRPr lang="en-US" dirty="0"/>
          </a:p>
        </p:txBody>
      </p:sp>
    </p:spTree>
    <p:extLst>
      <p:ext uri="{BB962C8B-B14F-4D97-AF65-F5344CB8AC3E}">
        <p14:creationId xmlns:p14="http://schemas.microsoft.com/office/powerpoint/2010/main" val="227594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07858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2408194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23865578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9001144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4284592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27086894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37546127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7571375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535D16-8F77-4571-969E-F8E6440D2658}" type="slidenum">
              <a:rPr lang="en-US" smtClean="0"/>
              <a:pPr>
                <a:defRPr/>
              </a:pPr>
              <a:t>‹#›</a:t>
            </a:fld>
            <a:endParaRPr lang="en-US"/>
          </a:p>
        </p:txBody>
      </p:sp>
    </p:spTree>
    <p:extLst>
      <p:ext uri="{BB962C8B-B14F-4D97-AF65-F5344CB8AC3E}">
        <p14:creationId xmlns:p14="http://schemas.microsoft.com/office/powerpoint/2010/main" val="1212701201"/>
      </p:ext>
    </p:extLst>
  </p:cSld>
  <p:clrMap bg1="lt1" tx1="dk1" bg2="lt2" tx2="dk2" accent1="accent1" accent2="accent2" accent3="accent3" accent4="accent4" accent5="accent5" accent6="accent6" hlink="hlink" folHlink="folHlink"/>
  <p:sldLayoutIdLst>
    <p:sldLayoutId id="2147488405" r:id="rId1"/>
    <p:sldLayoutId id="2147488406" r:id="rId2"/>
    <p:sldLayoutId id="2147488407" r:id="rId3"/>
    <p:sldLayoutId id="2147488408" r:id="rId4"/>
    <p:sldLayoutId id="2147488409" r:id="rId5"/>
    <p:sldLayoutId id="2147488410" r:id="rId6"/>
    <p:sldLayoutId id="2147488411" r:id="rId7"/>
    <p:sldLayoutId id="2147488412" r:id="rId8"/>
    <p:sldLayoutId id="2147488413" r:id="rId9"/>
    <p:sldLayoutId id="2147488414" r:id="rId10"/>
    <p:sldLayoutId id="2147488415" r:id="rId11"/>
    <p:sldLayoutId id="2147485501" r:id="rId12"/>
    <p:sldLayoutId id="2147485502" r:id="rId13"/>
    <p:sldLayoutId id="2147485504" r:id="rId14"/>
    <p:sldLayoutId id="2147485505" r:id="rId15"/>
    <p:sldLayoutId id="2147485527" r:id="rId16"/>
    <p:sldLayoutId id="2147485488" r:id="rId17"/>
    <p:sldLayoutId id="2147485489" r:id="rId18"/>
    <p:sldLayoutId id="2147485490" r:id="rId19"/>
    <p:sldLayoutId id="2147485491" r:id="rId20"/>
    <p:sldLayoutId id="2147485492" r:id="rId21"/>
    <p:sldLayoutId id="2147485493" r:id="rId22"/>
    <p:sldLayoutId id="2147485494" r:id="rId23"/>
    <p:sldLayoutId id="2147485495" r:id="rId24"/>
    <p:sldLayoutId id="2147485496" r:id="rId2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7218" y="476280"/>
            <a:ext cx="5462124" cy="461665"/>
          </a:xfrm>
          <a:prstGeom prst="rect">
            <a:avLst/>
          </a:prstGeom>
        </p:spPr>
        <p:txBody>
          <a:bodyPr wrap="square">
            <a:spAutoFit/>
          </a:bodyPr>
          <a:lstStyle/>
          <a:p>
            <a:pPr algn="ctr"/>
            <a:r>
              <a:rPr lang="lv-LV" altLang="lv-LV" sz="2400" b="1" dirty="0" smtClean="0"/>
              <a:t>Poligons «Mežaine»</a:t>
            </a:r>
            <a:endParaRPr lang="lv-LV"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024"/>
            <a:ext cx="2103120" cy="1376178"/>
          </a:xfrm>
          <a:prstGeom prst="rect">
            <a:avLst/>
          </a:prstGeom>
        </p:spPr>
      </p:pic>
      <p:sp>
        <p:nvSpPr>
          <p:cNvPr id="3" name="Subtitle 2"/>
          <p:cNvSpPr>
            <a:spLocks noGrp="1"/>
          </p:cNvSpPr>
          <p:nvPr>
            <p:ph type="subTitle" idx="1"/>
          </p:nvPr>
        </p:nvSpPr>
        <p:spPr>
          <a:xfrm>
            <a:off x="558351" y="1447125"/>
            <a:ext cx="7954470" cy="5495841"/>
          </a:xfrm>
        </p:spPr>
        <p:txBody>
          <a:bodyPr>
            <a:normAutofit/>
          </a:bodyPr>
          <a:lstStyle/>
          <a:p>
            <a:pPr algn="just"/>
            <a:r>
              <a:rPr lang="lv-LV" sz="1800" dirty="0" smtClean="0">
                <a:solidFill>
                  <a:schemeClr val="tx1"/>
                </a:solidFill>
              </a:rPr>
              <a:t>Karavīru un zemessargu apmācības uzlabošanai katrā valsts reģionā tiek veidots militārais poligons:</a:t>
            </a:r>
          </a:p>
          <a:p>
            <a:pPr marL="285750" indent="-285750" algn="just">
              <a:buFontTx/>
              <a:buChar char="-"/>
            </a:pPr>
            <a:r>
              <a:rPr lang="lv-LV" sz="1800" dirty="0" smtClean="0">
                <a:solidFill>
                  <a:schemeClr val="tx1"/>
                </a:solidFill>
              </a:rPr>
              <a:t>Ādažu poligons 13 500 ha;</a:t>
            </a:r>
          </a:p>
          <a:p>
            <a:pPr marL="285750" indent="-285750" algn="just">
              <a:buFontTx/>
              <a:buChar char="-"/>
            </a:pPr>
            <a:r>
              <a:rPr lang="lv-LV" sz="1800" dirty="0" err="1" smtClean="0">
                <a:solidFill>
                  <a:schemeClr val="tx1"/>
                </a:solidFill>
              </a:rPr>
              <a:t>Lāčusila</a:t>
            </a:r>
            <a:r>
              <a:rPr lang="lv-LV" sz="1800" dirty="0" smtClean="0">
                <a:solidFill>
                  <a:schemeClr val="tx1"/>
                </a:solidFill>
              </a:rPr>
              <a:t> poligons ar 2380 ha Alūksnes novadā;</a:t>
            </a:r>
          </a:p>
          <a:p>
            <a:pPr marL="285750" indent="-285750" algn="just">
              <a:buFontTx/>
              <a:buChar char="-"/>
            </a:pPr>
            <a:r>
              <a:rPr lang="lv-LV" sz="1800" dirty="0" smtClean="0">
                <a:solidFill>
                  <a:schemeClr val="tx1"/>
                </a:solidFill>
              </a:rPr>
              <a:t>Meža Mackeviču poligons ar 2300 ha Daugavpils novadā.</a:t>
            </a:r>
          </a:p>
          <a:p>
            <a:pPr algn="just"/>
            <a:endParaRPr lang="lv-LV" sz="1800" dirty="0" smtClean="0">
              <a:solidFill>
                <a:schemeClr val="tx1"/>
              </a:solidFill>
            </a:endParaRPr>
          </a:p>
          <a:p>
            <a:pPr algn="just"/>
            <a:r>
              <a:rPr lang="lv-LV" sz="1800" dirty="0" smtClean="0">
                <a:solidFill>
                  <a:schemeClr val="tx1"/>
                </a:solidFill>
              </a:rPr>
              <a:t>Kurzemē tiek veidots poligons «</a:t>
            </a:r>
            <a:r>
              <a:rPr lang="lv-LV" sz="1800" b="1" dirty="0" smtClean="0">
                <a:solidFill>
                  <a:schemeClr val="tx1"/>
                </a:solidFill>
              </a:rPr>
              <a:t>Mežaine</a:t>
            </a:r>
            <a:r>
              <a:rPr lang="lv-LV" sz="1800" dirty="0" smtClean="0">
                <a:solidFill>
                  <a:schemeClr val="tx1"/>
                </a:solidFill>
              </a:rPr>
              <a:t>».</a:t>
            </a:r>
          </a:p>
          <a:p>
            <a:pPr algn="just"/>
            <a:endParaRPr lang="lv-LV" sz="1800" dirty="0" smtClean="0">
              <a:solidFill>
                <a:schemeClr val="tx1"/>
              </a:solidFill>
            </a:endParaRPr>
          </a:p>
          <a:p>
            <a:pPr algn="just"/>
            <a:r>
              <a:rPr lang="lv-LV" sz="1800" dirty="0" smtClean="0">
                <a:solidFill>
                  <a:schemeClr val="tx1"/>
                </a:solidFill>
              </a:rPr>
              <a:t>Mežaines poligona izveide balstīta uz «Skrundas pilsētiņas» bāzes ar 47,3 ha zemes un 60 sliktā stāvoklī esošām būvēm.</a:t>
            </a:r>
            <a:endParaRPr lang="lv-LV" sz="1800" dirty="0">
              <a:solidFill>
                <a:schemeClr val="tx1"/>
              </a:solidFill>
            </a:endParaRPr>
          </a:p>
          <a:p>
            <a:pPr algn="just"/>
            <a:r>
              <a:rPr lang="lv-LV" sz="1800" dirty="0" smtClean="0">
                <a:solidFill>
                  <a:schemeClr val="tx1"/>
                </a:solidFill>
              </a:rPr>
              <a:t>Vienlaicīgi tā ir teicama mācību vieta </a:t>
            </a:r>
            <a:r>
              <a:rPr lang="lv-LV" sz="1800" dirty="0">
                <a:solidFill>
                  <a:schemeClr val="tx1"/>
                </a:solidFill>
              </a:rPr>
              <a:t>Baltijas </a:t>
            </a:r>
            <a:r>
              <a:rPr lang="lv-LV" sz="1800" dirty="0" smtClean="0">
                <a:solidFill>
                  <a:schemeClr val="tx1"/>
                </a:solidFill>
              </a:rPr>
              <a:t>reģionā specializēta militārā poligona izveidei karavīru apmācībai raksturīgā pilsētvidē.</a:t>
            </a:r>
          </a:p>
          <a:p>
            <a:pPr algn="just"/>
            <a:endParaRPr lang="lv-LV" sz="1800" dirty="0" smtClean="0">
              <a:solidFill>
                <a:schemeClr val="tx1"/>
              </a:solidFill>
            </a:endParaRPr>
          </a:p>
          <a:p>
            <a:pPr algn="just"/>
            <a:r>
              <a:rPr lang="lv-LV" sz="1800" dirty="0" smtClean="0">
                <a:solidFill>
                  <a:schemeClr val="tx1"/>
                </a:solidFill>
              </a:rPr>
              <a:t>Pilnvērtīga poligona izveidei ir nepieciešamas papildu teritorijas.</a:t>
            </a:r>
          </a:p>
          <a:p>
            <a:pPr algn="just"/>
            <a:endParaRPr lang="lv-LV" sz="1400" dirty="0">
              <a:solidFill>
                <a:schemeClr val="tx1"/>
              </a:solidFill>
            </a:endParaRPr>
          </a:p>
          <a:p>
            <a:pPr algn="just"/>
            <a:endParaRPr lang="lv-LV" sz="1400" dirty="0"/>
          </a:p>
        </p:txBody>
      </p:sp>
    </p:spTree>
    <p:extLst>
      <p:ext uri="{BB962C8B-B14F-4D97-AF65-F5344CB8AC3E}">
        <p14:creationId xmlns:p14="http://schemas.microsoft.com/office/powerpoint/2010/main" val="54666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79" y="0"/>
            <a:ext cx="5240178" cy="68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2771"/>
            <a:ext cx="2289399" cy="1498069"/>
          </a:xfrm>
          <a:prstGeom prst="rect">
            <a:avLst/>
          </a:prstGeom>
        </p:spPr>
      </p:pic>
    </p:spTree>
    <p:extLst>
      <p:ext uri="{BB962C8B-B14F-4D97-AF65-F5344CB8AC3E}">
        <p14:creationId xmlns:p14="http://schemas.microsoft.com/office/powerpoint/2010/main" val="3019619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572" y="1891465"/>
            <a:ext cx="5394960" cy="2349500"/>
          </a:xfrm>
        </p:spPr>
        <p:txBody>
          <a:bodyPr>
            <a:normAutofit/>
          </a:bodyPr>
          <a:lstStyle/>
          <a:p>
            <a:pPr marL="137160" indent="0" algn="ctr">
              <a:buNone/>
            </a:pPr>
            <a:r>
              <a:rPr lang="lv-LV" sz="4000" b="1" dirty="0" smtClean="0">
                <a:latin typeface="Times New Roman" panose="02020603050405020304" pitchFamily="18" charset="0"/>
                <a:cs typeface="Times New Roman" panose="02020603050405020304" pitchFamily="18" charset="0"/>
              </a:rPr>
              <a:t>Paldies par uzmanību!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29" y="63340"/>
            <a:ext cx="2403023" cy="1572419"/>
          </a:xfrm>
          <a:prstGeom prst="rect">
            <a:avLst/>
          </a:prstGeom>
        </p:spPr>
      </p:pic>
      <p:sp>
        <p:nvSpPr>
          <p:cNvPr id="5" name="Rectangle 8"/>
          <p:cNvSpPr>
            <a:spLocks noChangeArrowheads="1"/>
          </p:cNvSpPr>
          <p:nvPr/>
        </p:nvSpPr>
        <p:spPr bwMode="auto">
          <a:xfrm>
            <a:off x="0" y="-48399"/>
            <a:ext cx="2231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endParaRPr kumimoji="0" lang="lv-LV" altLang="lv-LV"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93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0000F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117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0000F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0000F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647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0000F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0" y="188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9F000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9F000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smtClean="0">
                <a:ln>
                  <a:noFill/>
                </a:ln>
                <a:solidFill>
                  <a:srgbClr val="0000FF"/>
                </a:solidFill>
                <a:effectLst/>
                <a:latin typeface="Arial" pitchFamily="34" charset="0"/>
                <a:ea typeface="Calibri" pitchFamily="34" charset="0"/>
                <a:cs typeface="Arial" pitchFamily="34" charset="0"/>
              </a:rPr>
              <a:t> </a:t>
            </a:r>
            <a:endParaRPr kumimoji="0" lang="lv-LV" altLang="lv-LV"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669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024"/>
            <a:ext cx="1681037" cy="1099987"/>
          </a:xfrm>
          <a:prstGeom prst="rect">
            <a:avLst/>
          </a:prstGeom>
        </p:spPr>
      </p:pic>
      <p:sp>
        <p:nvSpPr>
          <p:cNvPr id="3" name="TextBox 2"/>
          <p:cNvSpPr txBox="1"/>
          <p:nvPr/>
        </p:nvSpPr>
        <p:spPr>
          <a:xfrm>
            <a:off x="2217218" y="495769"/>
            <a:ext cx="6441260" cy="461665"/>
          </a:xfrm>
          <a:prstGeom prst="rect">
            <a:avLst/>
          </a:prstGeom>
          <a:noFill/>
        </p:spPr>
        <p:txBody>
          <a:bodyPr wrap="square" rtlCol="0">
            <a:spAutoFit/>
          </a:bodyPr>
          <a:lstStyle/>
          <a:p>
            <a:pPr algn="ctr"/>
            <a:r>
              <a:rPr lang="lv-LV" sz="2400" b="1" dirty="0" smtClean="0"/>
              <a:t>Plānotā poligona «Mežaine» teritorija</a:t>
            </a:r>
            <a:endParaRPr lang="lv-LV" sz="2400" b="1" dirty="0"/>
          </a:p>
        </p:txBody>
      </p:sp>
      <p:sp>
        <p:nvSpPr>
          <p:cNvPr id="5" name="Rectangle 4"/>
          <p:cNvSpPr/>
          <p:nvPr/>
        </p:nvSpPr>
        <p:spPr>
          <a:xfrm>
            <a:off x="0" y="5262779"/>
            <a:ext cx="2990007" cy="1169551"/>
          </a:xfrm>
          <a:prstGeom prst="rect">
            <a:avLst/>
          </a:prstGeom>
          <a:ln>
            <a:solidFill>
              <a:srgbClr val="FFFEEF"/>
            </a:solidFill>
          </a:ln>
        </p:spPr>
        <p:txBody>
          <a:bodyPr wrap="square">
            <a:spAutoFit/>
          </a:bodyPr>
          <a:lstStyle/>
          <a:p>
            <a:r>
              <a:rPr lang="lv-LV" sz="1400" b="1" dirty="0">
                <a:latin typeface="+mn-lt"/>
              </a:rPr>
              <a:t>Apzīmējumi:</a:t>
            </a:r>
          </a:p>
          <a:p>
            <a:pPr algn="just"/>
            <a:r>
              <a:rPr lang="lv-LV" sz="1400" dirty="0" smtClean="0">
                <a:latin typeface="+mn-lt"/>
              </a:rPr>
              <a:t>Zaļš </a:t>
            </a:r>
            <a:r>
              <a:rPr lang="lv-LV" sz="1400" dirty="0">
                <a:latin typeface="+mn-lt"/>
              </a:rPr>
              <a:t>– AM </a:t>
            </a:r>
            <a:r>
              <a:rPr lang="lv-LV" sz="1400" dirty="0" smtClean="0">
                <a:latin typeface="+mn-lt"/>
              </a:rPr>
              <a:t>platības</a:t>
            </a:r>
            <a:endParaRPr lang="lv-LV" sz="1400" dirty="0">
              <a:latin typeface="+mn-lt"/>
            </a:endParaRPr>
          </a:p>
          <a:p>
            <a:pPr algn="just"/>
            <a:r>
              <a:rPr lang="lv-LV" sz="1400" dirty="0">
                <a:latin typeface="+mn-lt"/>
              </a:rPr>
              <a:t>Dzeltens – </a:t>
            </a:r>
            <a:r>
              <a:rPr lang="lv-LV" sz="1400" dirty="0" smtClean="0">
                <a:latin typeface="+mn-lt"/>
              </a:rPr>
              <a:t>ZM/LVM </a:t>
            </a:r>
            <a:r>
              <a:rPr lang="lv-LV" sz="1400" dirty="0">
                <a:latin typeface="+mn-lt"/>
              </a:rPr>
              <a:t>zemes </a:t>
            </a:r>
            <a:r>
              <a:rPr lang="lv-LV" sz="1400" dirty="0" smtClean="0">
                <a:latin typeface="+mn-lt"/>
              </a:rPr>
              <a:t>platības</a:t>
            </a:r>
            <a:endParaRPr lang="lv-LV" sz="1400" dirty="0">
              <a:latin typeface="+mn-lt"/>
            </a:endParaRPr>
          </a:p>
          <a:p>
            <a:pPr algn="just"/>
            <a:r>
              <a:rPr lang="lv-LV" sz="1400" dirty="0">
                <a:latin typeface="+mn-lt"/>
              </a:rPr>
              <a:t>Sarkans </a:t>
            </a:r>
            <a:r>
              <a:rPr lang="lv-LV" sz="1400" dirty="0" smtClean="0">
                <a:latin typeface="+mn-lt"/>
              </a:rPr>
              <a:t>– juridisko personu īpašumi.</a:t>
            </a:r>
          </a:p>
          <a:p>
            <a:pPr algn="just"/>
            <a:r>
              <a:rPr lang="lv-LV" sz="1400" dirty="0" smtClean="0">
                <a:latin typeface="+mn-lt"/>
              </a:rPr>
              <a:t>Pelēks – fizisko personu īpašumi</a:t>
            </a:r>
            <a:endParaRPr lang="lv-LV" sz="1400" dirty="0">
              <a:latin typeface="+mn-lt"/>
            </a:endParaRPr>
          </a:p>
        </p:txBody>
      </p:sp>
      <p:sp>
        <p:nvSpPr>
          <p:cNvPr id="6" name="TextBox 5"/>
          <p:cNvSpPr txBox="1"/>
          <p:nvPr/>
        </p:nvSpPr>
        <p:spPr>
          <a:xfrm>
            <a:off x="169933" y="1577947"/>
            <a:ext cx="2820075" cy="1569660"/>
          </a:xfrm>
          <a:prstGeom prst="rect">
            <a:avLst/>
          </a:prstGeom>
          <a:noFill/>
        </p:spPr>
        <p:txBody>
          <a:bodyPr wrap="square" rtlCol="0">
            <a:spAutoFit/>
          </a:bodyPr>
          <a:lstStyle/>
          <a:p>
            <a:r>
              <a:rPr lang="lv-LV" sz="1600" b="1" dirty="0" smtClean="0">
                <a:latin typeface="+mn-lt"/>
              </a:rPr>
              <a:t>Plānotā poligona platība: 1466 ha:</a:t>
            </a:r>
          </a:p>
          <a:p>
            <a:r>
              <a:rPr lang="lv-LV" sz="1600" dirty="0" smtClean="0">
                <a:latin typeface="+mn-lt"/>
              </a:rPr>
              <a:t>- 45 fizisku un juridisko personu   īpašumi 603 ha</a:t>
            </a:r>
          </a:p>
          <a:p>
            <a:r>
              <a:rPr lang="lv-LV" sz="1600" dirty="0" smtClean="0">
                <a:latin typeface="+mn-lt"/>
              </a:rPr>
              <a:t>- 14 valsts īpašumi 860 ha</a:t>
            </a:r>
          </a:p>
          <a:p>
            <a:r>
              <a:rPr lang="lv-LV" sz="1600" dirty="0" smtClean="0">
                <a:latin typeface="+mn-lt"/>
              </a:rPr>
              <a:t>- 2 pašvaldības īpašumi 1,5 ha</a:t>
            </a:r>
            <a:endParaRPr lang="lv-LV" sz="1600" dirty="0">
              <a:latin typeface="+mn-lt"/>
            </a:endParaRPr>
          </a:p>
        </p:txBody>
      </p:sp>
      <p:pic>
        <p:nvPicPr>
          <p:cNvPr id="1026" name="Picture 2" descr="C:\Users\andris.misins\AppData\Local\Microsoft\Windows\Temporary Internet Files\Content.Outlook\D32NAQR1\Poligon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0007" y="957434"/>
            <a:ext cx="6153993" cy="590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0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0" y="1117600"/>
            <a:ext cx="5161280" cy="353943"/>
          </a:xfrm>
          <a:prstGeom prst="rect">
            <a:avLst/>
          </a:prstGeom>
          <a:noFill/>
        </p:spPr>
        <p:txBody>
          <a:bodyPr wrap="square" rtlCol="0">
            <a:spAutoFit/>
          </a:bodyPr>
          <a:lstStyle/>
          <a:p>
            <a:pPr algn="ctr"/>
            <a:r>
              <a:rPr lang="lv-LV" b="1" dirty="0" smtClean="0"/>
              <a:t>LĢIA gatavo poligona teritorijas bildi </a:t>
            </a:r>
            <a:endParaRPr lang="lv-LV"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61" y="1215336"/>
            <a:ext cx="7865515" cy="531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
        <p:nvSpPr>
          <p:cNvPr id="5" name="Title 1"/>
          <p:cNvSpPr txBox="1">
            <a:spLocks/>
          </p:cNvSpPr>
          <p:nvPr/>
        </p:nvSpPr>
        <p:spPr>
          <a:xfrm>
            <a:off x="825472" y="23417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lv-LV" sz="2400" b="1" dirty="0" smtClean="0">
                <a:latin typeface="Times New Roman" panose="02020603050405020304" pitchFamily="18" charset="0"/>
                <a:cs typeface="Times New Roman" panose="02020603050405020304" pitchFamily="18" charset="0"/>
              </a:rPr>
              <a:t>Iecerētā poligona attīstība</a:t>
            </a:r>
            <a:endParaRPr lang="lv-LV"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115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24507" y="418779"/>
            <a:ext cx="7886700" cy="7798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smtClean="0">
                <a:latin typeface="Times New Roman" panose="02020603050405020304" pitchFamily="18" charset="0"/>
                <a:cs typeface="Times New Roman" panose="02020603050405020304" pitchFamily="18" charset="0"/>
              </a:rPr>
              <a:t>Atklāta tipa šautuves ar uguns apgabala </a:t>
            </a:r>
            <a:r>
              <a:rPr lang="lv-LV" sz="2400" b="1" dirty="0">
                <a:latin typeface="Times New Roman" panose="02020603050405020304" pitchFamily="18" charset="0"/>
                <a:cs typeface="Times New Roman" panose="02020603050405020304" pitchFamily="18" charset="0"/>
              </a:rPr>
              <a:t>100x300 </a:t>
            </a:r>
            <a:r>
              <a:rPr lang="lv-LV" sz="2400" b="1" dirty="0" smtClean="0">
                <a:latin typeface="Times New Roman" panose="02020603050405020304" pitchFamily="18" charset="0"/>
                <a:cs typeface="Times New Roman" panose="02020603050405020304" pitchFamily="18" charset="0"/>
              </a:rPr>
              <a:t>m drošības arka (1)                  </a:t>
            </a:r>
          </a:p>
        </p:txBody>
      </p:sp>
      <p:pic>
        <p:nvPicPr>
          <p:cNvPr id="4" name="Picture 3"/>
          <p:cNvPicPr>
            <a:picLocks noChangeAspect="1"/>
          </p:cNvPicPr>
          <p:nvPr/>
        </p:nvPicPr>
        <p:blipFill>
          <a:blip r:embed="rId3"/>
          <a:stretch>
            <a:fillRect/>
          </a:stretch>
        </p:blipFill>
        <p:spPr>
          <a:xfrm>
            <a:off x="909840" y="1340768"/>
            <a:ext cx="7502227" cy="5276292"/>
          </a:xfrm>
          <a:prstGeom prst="rect">
            <a:avLst/>
          </a:prstGeom>
        </p:spPr>
      </p:pic>
      <p:sp>
        <p:nvSpPr>
          <p:cNvPr id="3" name="Slide Number Placeholder 2"/>
          <p:cNvSpPr>
            <a:spLocks noGrp="1"/>
          </p:cNvSpPr>
          <p:nvPr>
            <p:ph type="sldNum" sz="quarter" idx="12"/>
          </p:nvPr>
        </p:nvSpPr>
        <p:spPr/>
        <p:txBody>
          <a:bodyPr/>
          <a:lstStyle/>
          <a:p>
            <a:fld id="{95FCA888-9D50-4815-937B-24A7E9F99598}" type="slidenum">
              <a:rPr lang="lv-LV" smtClean="0"/>
              <a:t>4</a:t>
            </a:fld>
            <a:endParaRPr lang="lv-LV"/>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Tree>
    <p:extLst>
      <p:ext uri="{BB962C8B-B14F-4D97-AF65-F5344CB8AC3E}">
        <p14:creationId xmlns:p14="http://schemas.microsoft.com/office/powerpoint/2010/main" val="69003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b="1" dirty="0" smtClean="0">
                <a:latin typeface="Times New Roman" panose="02020603050405020304" pitchFamily="18" charset="0"/>
                <a:cs typeface="Times New Roman" panose="02020603050405020304" pitchFamily="18" charset="0"/>
              </a:rPr>
              <a:t>Iecerētās mācību vietas poligonā:</a:t>
            </a:r>
            <a:endParaRPr lang="lv-LV"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417638"/>
            <a:ext cx="8128450" cy="4708525"/>
          </a:xfrm>
        </p:spPr>
        <p:txBody>
          <a:bodyPr>
            <a:normAutofit/>
          </a:bodyPr>
          <a:lstStyle/>
          <a:p>
            <a:r>
              <a:rPr lang="lv-LV" sz="1800" dirty="0"/>
              <a:t>mācību vieta kaujai apdzīvotā </a:t>
            </a:r>
            <a:r>
              <a:rPr lang="lv-LV" sz="1800" dirty="0" smtClean="0"/>
              <a:t>vietā</a:t>
            </a:r>
          </a:p>
          <a:p>
            <a:r>
              <a:rPr lang="lv-LV" sz="1800" dirty="0" smtClean="0"/>
              <a:t>300</a:t>
            </a:r>
            <a:r>
              <a:rPr lang="lv-LV" sz="1800" dirty="0"/>
              <a:t> m </a:t>
            </a:r>
            <a:r>
              <a:rPr lang="lv-LV" sz="1800" dirty="0" smtClean="0"/>
              <a:t>šautuve </a:t>
            </a:r>
            <a:r>
              <a:rPr lang="lv-LV" sz="1800" dirty="0"/>
              <a:t>un nesprāgušās munīcijas </a:t>
            </a:r>
            <a:r>
              <a:rPr lang="lv-LV" sz="1800" dirty="0" smtClean="0"/>
              <a:t>un  </a:t>
            </a:r>
            <a:r>
              <a:rPr lang="lv-LV" sz="1800" dirty="0"/>
              <a:t>improvizēto spridzināšanas ierīču neitralizēšanas </a:t>
            </a:r>
            <a:r>
              <a:rPr lang="lv-LV" sz="1800" dirty="0" smtClean="0"/>
              <a:t>apmācības </a:t>
            </a:r>
            <a:r>
              <a:rPr lang="lv-LV" sz="1800" dirty="0"/>
              <a:t>un spridzināšanas darbu </a:t>
            </a:r>
            <a:r>
              <a:rPr lang="lv-LV" sz="1800" dirty="0" smtClean="0"/>
              <a:t>vietas</a:t>
            </a:r>
            <a:endParaRPr lang="lv-LV" sz="1800" dirty="0"/>
          </a:p>
          <a:p>
            <a:r>
              <a:rPr lang="lv-LV" sz="1800" dirty="0"/>
              <a:t>inženieru apmācības </a:t>
            </a:r>
            <a:r>
              <a:rPr lang="lv-LV" sz="1800" dirty="0" smtClean="0"/>
              <a:t>vieta</a:t>
            </a:r>
            <a:endParaRPr lang="lv-LV" sz="1800" dirty="0"/>
          </a:p>
          <a:p>
            <a:r>
              <a:rPr lang="lv-LV" sz="1800" dirty="0" smtClean="0"/>
              <a:t>vieta </a:t>
            </a:r>
            <a:r>
              <a:rPr lang="lv-LV" sz="1800" dirty="0"/>
              <a:t>aizsardzībai pret masu iznīcināšanas ieročiem (AMII</a:t>
            </a:r>
            <a:r>
              <a:rPr lang="lv-LV" sz="1800" dirty="0" smtClean="0"/>
              <a:t>)</a:t>
            </a:r>
            <a:endParaRPr lang="lv-LV" sz="1800" dirty="0"/>
          </a:p>
          <a:p>
            <a:r>
              <a:rPr lang="lv-LV" sz="1800" dirty="0"/>
              <a:t>mehanizēto kājnieku vienību taktiskās apmācību </a:t>
            </a:r>
            <a:r>
              <a:rPr lang="lv-LV" sz="1800" dirty="0" smtClean="0"/>
              <a:t>vietas</a:t>
            </a:r>
            <a:endParaRPr lang="lv-LV" sz="1800" dirty="0"/>
          </a:p>
          <a:p>
            <a:r>
              <a:rPr lang="lv-LV" sz="1800" dirty="0"/>
              <a:t>autovadītāju apmācības </a:t>
            </a:r>
            <a:r>
              <a:rPr lang="lv-LV" sz="1800" dirty="0" smtClean="0"/>
              <a:t>vietas</a:t>
            </a:r>
            <a:endParaRPr lang="lv-LV" sz="1800" dirty="0"/>
          </a:p>
          <a:p>
            <a:r>
              <a:rPr lang="lv-LV" sz="1800" dirty="0"/>
              <a:t>nometņu </a:t>
            </a:r>
            <a:r>
              <a:rPr lang="lv-LV" sz="1800" dirty="0" smtClean="0"/>
              <a:t>vietas</a:t>
            </a:r>
            <a:endParaRPr lang="lv-LV" sz="1800" dirty="0"/>
          </a:p>
          <a:p>
            <a:r>
              <a:rPr lang="lv-LV" sz="1800" dirty="0" smtClean="0"/>
              <a:t>vieta NBS bruņojuma testēšanai</a:t>
            </a:r>
            <a:endParaRPr lang="lv-LV" sz="1800" dirty="0"/>
          </a:p>
          <a:p>
            <a:r>
              <a:rPr lang="lv-LV" sz="1800" dirty="0"/>
              <a:t>gaisa un netiešās uguns </a:t>
            </a:r>
            <a:r>
              <a:rPr lang="lv-LV" sz="1800" dirty="0" smtClean="0"/>
              <a:t>atbalsta apmācību vieta</a:t>
            </a:r>
            <a:endParaRPr lang="lv-LV" sz="1800" dirty="0"/>
          </a:p>
          <a:p>
            <a:r>
              <a:rPr lang="lv-LV" sz="1800" dirty="0" smtClean="0"/>
              <a:t>specifisko </a:t>
            </a:r>
            <a:r>
              <a:rPr lang="lv-LV" sz="1800" dirty="0"/>
              <a:t>apmācību </a:t>
            </a:r>
            <a:r>
              <a:rPr lang="lv-LV" sz="1800" dirty="0" smtClean="0"/>
              <a:t>vieta</a:t>
            </a:r>
          </a:p>
          <a:p>
            <a:pPr marL="0" indent="0">
              <a:buNone/>
            </a:pPr>
            <a:endParaRPr lang="lv-LV" sz="1800" dirty="0"/>
          </a:p>
          <a:p>
            <a:r>
              <a:rPr lang="lv-LV" sz="1800" dirty="0" smtClean="0"/>
              <a:t>Mežaines poligonam tiek plānots noteikt </a:t>
            </a:r>
            <a:r>
              <a:rPr lang="lv-LV" sz="1800" u="sng" dirty="0" smtClean="0"/>
              <a:t>aizsargjoslu</a:t>
            </a:r>
            <a:r>
              <a:rPr lang="lv-LV" sz="1800" dirty="0" smtClean="0"/>
              <a:t> 25m.</a:t>
            </a:r>
            <a:endParaRPr lang="lv-LV" sz="1800" dirty="0"/>
          </a:p>
          <a:p>
            <a:endParaRPr lang="lv-LV"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Tree>
    <p:extLst>
      <p:ext uri="{BB962C8B-B14F-4D97-AF65-F5344CB8AC3E}">
        <p14:creationId xmlns:p14="http://schemas.microsoft.com/office/powerpoint/2010/main" val="2358987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592" y="185626"/>
            <a:ext cx="7052208" cy="931075"/>
          </a:xfrm>
        </p:spPr>
        <p:txBody>
          <a:bodyPr>
            <a:normAutofit/>
          </a:bodyPr>
          <a:lstStyle/>
          <a:p>
            <a:r>
              <a:rPr lang="lv-LV" sz="2400" b="1" dirty="0" smtClean="0">
                <a:latin typeface="Times New Roman" panose="02020603050405020304" pitchFamily="18" charset="0"/>
                <a:cs typeface="Times New Roman" panose="02020603050405020304" pitchFamily="18" charset="0"/>
              </a:rPr>
              <a:t>Īpašuma atsavināšana</a:t>
            </a:r>
            <a:endParaRPr lang="lv-LV"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199" y="1250516"/>
            <a:ext cx="8395487" cy="4875648"/>
          </a:xfrm>
        </p:spPr>
        <p:txBody>
          <a:bodyPr>
            <a:normAutofit/>
          </a:bodyPr>
          <a:lstStyle/>
          <a:p>
            <a:pPr marL="0" indent="0" algn="just">
              <a:buNone/>
            </a:pPr>
            <a:endParaRPr lang="lv-LV" sz="1800" dirty="0" smtClean="0"/>
          </a:p>
          <a:p>
            <a:pPr marL="0" indent="0" algn="just">
              <a:buNone/>
            </a:pPr>
            <a:endParaRPr lang="lv-LV" sz="1800" b="1" u="sng" dirty="0"/>
          </a:p>
          <a:p>
            <a:pPr marL="0" indent="0" algn="just">
              <a:buNone/>
            </a:pPr>
            <a:r>
              <a:rPr lang="lv-LV" sz="1800" b="1" u="sng" dirty="0" smtClean="0"/>
              <a:t>Atsavināšana balstīta uz šādiem normatīvajiem tiesību aktiem:</a:t>
            </a:r>
          </a:p>
          <a:p>
            <a:pPr marL="0" indent="0" algn="just">
              <a:buNone/>
            </a:pPr>
            <a:endParaRPr lang="lv-LV" sz="1800" dirty="0" smtClean="0"/>
          </a:p>
          <a:p>
            <a:pPr marL="457200" indent="-457200" algn="just">
              <a:buAutoNum type="arabicPeriod"/>
            </a:pPr>
            <a:r>
              <a:rPr lang="lv-LV" sz="1800" dirty="0" smtClean="0"/>
              <a:t>Sabiedrības </a:t>
            </a:r>
            <a:r>
              <a:rPr lang="lv-LV" sz="1800" dirty="0"/>
              <a:t>vajadzībām nepieciešamā nekustamā īpašuma atsavināšanas </a:t>
            </a:r>
            <a:r>
              <a:rPr lang="lv-LV" sz="1800" dirty="0" smtClean="0"/>
              <a:t>likums.</a:t>
            </a:r>
          </a:p>
          <a:p>
            <a:pPr marL="457200" indent="-457200" algn="just">
              <a:buAutoNum type="arabicPeriod"/>
            </a:pPr>
            <a:endParaRPr lang="lv-LV" sz="1800" dirty="0"/>
          </a:p>
          <a:p>
            <a:pPr marL="457200" indent="-457200" algn="just">
              <a:buAutoNum type="arabicPeriod"/>
            </a:pPr>
            <a:r>
              <a:rPr lang="lv-LV" sz="1800" dirty="0" smtClean="0"/>
              <a:t>Ministru kabineta 2011.gada 15.marta </a:t>
            </a:r>
            <a:r>
              <a:rPr lang="lv-LV" sz="1800" dirty="0"/>
              <a:t>noteikumi </a:t>
            </a:r>
            <a:r>
              <a:rPr lang="lv-LV" sz="1800" dirty="0" smtClean="0"/>
              <a:t>Nr.204 «Kārtība</a:t>
            </a:r>
            <a:r>
              <a:rPr lang="lv-LV" sz="1800" dirty="0"/>
              <a:t>, kādā nosaka taisnīgu atlīdzību par sabiedrības vajadzībām atsavināmo nekustamo </a:t>
            </a:r>
            <a:r>
              <a:rPr lang="lv-LV" sz="1800" dirty="0" smtClean="0"/>
              <a:t>īpašumu».</a:t>
            </a:r>
          </a:p>
          <a:p>
            <a:pPr marL="0" indent="0" algn="just">
              <a:buNone/>
            </a:pPr>
            <a:endParaRPr lang="lv-LV"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Tree>
    <p:extLst>
      <p:ext uri="{BB962C8B-B14F-4D97-AF65-F5344CB8AC3E}">
        <p14:creationId xmlns:p14="http://schemas.microsoft.com/office/powerpoint/2010/main" val="3821079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Jautājumi un atbildes </a:t>
            </a:r>
            <a:endParaRPr lang="lv-LV" dirty="0"/>
          </a:p>
        </p:txBody>
      </p:sp>
      <p:sp>
        <p:nvSpPr>
          <p:cNvPr id="3" name="Content Placeholder 2"/>
          <p:cNvSpPr>
            <a:spLocks noGrp="1"/>
          </p:cNvSpPr>
          <p:nvPr>
            <p:ph sz="half" idx="1"/>
          </p:nvPr>
        </p:nvSpPr>
        <p:spPr>
          <a:xfrm>
            <a:off x="457199" y="1417638"/>
            <a:ext cx="8476407" cy="5258290"/>
          </a:xfrm>
        </p:spPr>
        <p:txBody>
          <a:bodyPr>
            <a:noAutofit/>
          </a:bodyPr>
          <a:lstStyle/>
          <a:p>
            <a:pPr marL="0" indent="0">
              <a:buNone/>
            </a:pPr>
            <a:r>
              <a:rPr lang="lv-LV" sz="2000" b="1" dirty="0" smtClean="0">
                <a:solidFill>
                  <a:srgbClr val="FF0000"/>
                </a:solidFill>
                <a:cs typeface="Times New Roman" panose="02020603050405020304" pitchFamily="18" charset="0"/>
              </a:rPr>
              <a:t>1. Kāda ir atlīdzība par 1 ha zemes?</a:t>
            </a:r>
            <a:endParaRPr lang="lv-LV" sz="2000" b="1" dirty="0">
              <a:solidFill>
                <a:srgbClr val="FF0000"/>
              </a:solidFill>
              <a:cs typeface="Times New Roman" panose="02020603050405020304" pitchFamily="18" charset="0"/>
            </a:endParaRPr>
          </a:p>
          <a:p>
            <a:pPr marL="0" indent="0">
              <a:buNone/>
            </a:pPr>
            <a:r>
              <a:rPr lang="lv-LV" sz="2000" dirty="0" smtClean="0">
                <a:cs typeface="Times New Roman" panose="02020603050405020304" pitchFamily="18" charset="0"/>
              </a:rPr>
              <a:t>Atlīdzību nosaka sertificēts nekustamo </a:t>
            </a:r>
            <a:r>
              <a:rPr lang="lv-LV" sz="2000" dirty="0">
                <a:cs typeface="Times New Roman" panose="02020603050405020304" pitchFamily="18" charset="0"/>
              </a:rPr>
              <a:t>īpašumu </a:t>
            </a:r>
            <a:r>
              <a:rPr lang="lv-LV" sz="2000" dirty="0" smtClean="0">
                <a:cs typeface="Times New Roman" panose="02020603050405020304" pitchFamily="18" charset="0"/>
              </a:rPr>
              <a:t>vērtētājs, ņemot vērā tirgus vērtību un īpašuma sastāvu. Vērtējumu pasūtīs AM atsavināšanas procesa ietvaros.</a:t>
            </a:r>
          </a:p>
          <a:p>
            <a:pPr marL="0" indent="0">
              <a:buNone/>
            </a:pPr>
            <a:r>
              <a:rPr lang="lv-LV" sz="2000" b="1" dirty="0" smtClean="0">
                <a:solidFill>
                  <a:srgbClr val="FF0000"/>
                </a:solidFill>
                <a:cs typeface="Times New Roman" panose="02020603050405020304" pitchFamily="18" charset="0"/>
              </a:rPr>
              <a:t>2.Cik </a:t>
            </a:r>
            <a:r>
              <a:rPr lang="lv-LV" sz="2000" b="1" dirty="0">
                <a:solidFill>
                  <a:srgbClr val="FF0000"/>
                </a:solidFill>
                <a:cs typeface="Times New Roman" panose="02020603050405020304" pitchFamily="18" charset="0"/>
              </a:rPr>
              <a:t>ātri </a:t>
            </a:r>
            <a:r>
              <a:rPr lang="lv-LV" sz="2000" b="1" dirty="0" smtClean="0">
                <a:solidFill>
                  <a:srgbClr val="FF0000"/>
                </a:solidFill>
                <a:cs typeface="Times New Roman" panose="02020603050405020304" pitchFamily="18" charset="0"/>
              </a:rPr>
              <a:t>nekustamo īpašumu atpērk, novērtē?</a:t>
            </a:r>
            <a:endParaRPr lang="lv-LV" sz="2000" b="1" dirty="0">
              <a:solidFill>
                <a:srgbClr val="FF0000"/>
              </a:solidFill>
              <a:cs typeface="Times New Roman" panose="02020603050405020304" pitchFamily="18" charset="0"/>
            </a:endParaRPr>
          </a:p>
          <a:p>
            <a:pPr marL="0" indent="0">
              <a:buNone/>
            </a:pPr>
            <a:r>
              <a:rPr lang="lv-LV" sz="2000" dirty="0" smtClean="0">
                <a:cs typeface="Times New Roman" panose="02020603050405020304" pitchFamily="18" charset="0"/>
              </a:rPr>
              <a:t>Atsavināšana kopumā ir atkarīga no vairākiem faktoriem, piemēram, savstarpējās sadarbības ar īpašnieku. 1.5 -2 gadi ir optimāls termiņš, ņemot vērā atsavināmo </a:t>
            </a:r>
            <a:r>
              <a:rPr lang="lv-LV" sz="2000" dirty="0">
                <a:cs typeface="Times New Roman" panose="02020603050405020304" pitchFamily="18" charset="0"/>
              </a:rPr>
              <a:t>ī</a:t>
            </a:r>
            <a:r>
              <a:rPr lang="lv-LV" sz="2000" dirty="0" smtClean="0">
                <a:cs typeface="Times New Roman" panose="02020603050405020304" pitchFamily="18" charset="0"/>
              </a:rPr>
              <a:t>pašumu skaitu. Katrs konkrētais gadījums var atšķirties. Nekustamā īpašuma vērtēšanas termiņš pamatā ir  1 mēnesis. </a:t>
            </a:r>
          </a:p>
          <a:p>
            <a:pPr marL="0" indent="0">
              <a:buNone/>
            </a:pPr>
            <a:r>
              <a:rPr lang="lv-LV" sz="2000" b="1" dirty="0">
                <a:solidFill>
                  <a:srgbClr val="FF0000"/>
                </a:solidFill>
                <a:cs typeface="Times New Roman" panose="02020603050405020304" pitchFamily="18" charset="0"/>
              </a:rPr>
              <a:t>3</a:t>
            </a:r>
            <a:r>
              <a:rPr lang="lv-LV" sz="2000" b="1" dirty="0" smtClean="0">
                <a:solidFill>
                  <a:srgbClr val="FF0000"/>
                </a:solidFill>
                <a:cs typeface="Times New Roman" panose="02020603050405020304" pitchFamily="18" charset="0"/>
              </a:rPr>
              <a:t>. Cik </a:t>
            </a:r>
            <a:r>
              <a:rPr lang="lv-LV" sz="2000" b="1" dirty="0">
                <a:solidFill>
                  <a:srgbClr val="FF0000"/>
                </a:solidFill>
                <a:cs typeface="Times New Roman" panose="02020603050405020304" pitchFamily="18" charset="0"/>
              </a:rPr>
              <a:t>ātri </a:t>
            </a:r>
            <a:r>
              <a:rPr lang="lv-LV" sz="2000" b="1" dirty="0" smtClean="0">
                <a:solidFill>
                  <a:srgbClr val="FF0000"/>
                </a:solidFill>
                <a:cs typeface="Times New Roman" panose="02020603050405020304" pitchFamily="18" charset="0"/>
              </a:rPr>
              <a:t>veicama samaksa par nekustamo īpašumu?</a:t>
            </a:r>
          </a:p>
          <a:p>
            <a:pPr marL="0" indent="0">
              <a:buNone/>
            </a:pPr>
            <a:r>
              <a:rPr lang="lv-LV" sz="2000" dirty="0" smtClean="0">
                <a:cs typeface="Times New Roman" panose="02020603050405020304" pitchFamily="18" charset="0"/>
              </a:rPr>
              <a:t>Tiklīdz ir saņemts sertificēta vērtētāja vērtējums, pieņemts taisnīgās atlīdzības komisijas lēmums, apstiprināta atlīdzība Ministru kabinetā- tiek slēgts pirkuma līgums un veikta samaksa.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Tree>
    <p:extLst>
      <p:ext uri="{BB962C8B-B14F-4D97-AF65-F5344CB8AC3E}">
        <p14:creationId xmlns:p14="http://schemas.microsoft.com/office/powerpoint/2010/main" val="925522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Jautājumi un atbildes </a:t>
            </a:r>
          </a:p>
        </p:txBody>
      </p:sp>
      <p:sp>
        <p:nvSpPr>
          <p:cNvPr id="3" name="Content Placeholder 2"/>
          <p:cNvSpPr>
            <a:spLocks noGrp="1"/>
          </p:cNvSpPr>
          <p:nvPr>
            <p:ph sz="half" idx="1"/>
          </p:nvPr>
        </p:nvSpPr>
        <p:spPr>
          <a:xfrm>
            <a:off x="457200" y="1543556"/>
            <a:ext cx="8229600" cy="4525963"/>
          </a:xfrm>
        </p:spPr>
        <p:txBody>
          <a:bodyPr>
            <a:normAutofit/>
          </a:bodyPr>
          <a:lstStyle/>
          <a:p>
            <a:pPr marL="0" indent="0">
              <a:buNone/>
            </a:pPr>
            <a:r>
              <a:rPr lang="lv-LV" sz="2000" b="1" dirty="0">
                <a:solidFill>
                  <a:srgbClr val="FF0000"/>
                </a:solidFill>
                <a:cs typeface="Times New Roman" panose="02020603050405020304" pitchFamily="18" charset="0"/>
              </a:rPr>
              <a:t>4</a:t>
            </a:r>
            <a:r>
              <a:rPr lang="lv-LV" sz="2000" b="1" dirty="0" smtClean="0">
                <a:solidFill>
                  <a:srgbClr val="FF0000"/>
                </a:solidFill>
                <a:cs typeface="Times New Roman" panose="02020603050405020304" pitchFamily="18" charset="0"/>
              </a:rPr>
              <a:t>. Vai </a:t>
            </a:r>
            <a:r>
              <a:rPr lang="lv-LV" sz="2000" b="1" dirty="0">
                <a:solidFill>
                  <a:srgbClr val="FF0000"/>
                </a:solidFill>
                <a:cs typeface="Times New Roman" panose="02020603050405020304" pitchFamily="18" charset="0"/>
              </a:rPr>
              <a:t>var nozāģēt </a:t>
            </a:r>
            <a:r>
              <a:rPr lang="lv-LV" sz="2000" b="1" dirty="0" smtClean="0">
                <a:solidFill>
                  <a:srgbClr val="FF0000"/>
                </a:solidFill>
                <a:cs typeface="Times New Roman" panose="02020603050405020304" pitchFamily="18" charset="0"/>
              </a:rPr>
              <a:t>kokus </a:t>
            </a:r>
            <a:r>
              <a:rPr lang="lv-LV" sz="2000" b="1" dirty="0">
                <a:solidFill>
                  <a:srgbClr val="FF0000"/>
                </a:solidFill>
                <a:cs typeface="Times New Roman" panose="02020603050405020304" pitchFamily="18" charset="0"/>
              </a:rPr>
              <a:t>un </a:t>
            </a:r>
            <a:r>
              <a:rPr lang="lv-LV" sz="2000" b="1" dirty="0" smtClean="0">
                <a:solidFill>
                  <a:srgbClr val="FF0000"/>
                </a:solidFill>
                <a:cs typeface="Times New Roman" panose="02020603050405020304" pitchFamily="18" charset="0"/>
              </a:rPr>
              <a:t>tos paturēt,  </a:t>
            </a:r>
            <a:r>
              <a:rPr lang="lv-LV" sz="2000" b="1" dirty="0">
                <a:solidFill>
                  <a:srgbClr val="FF0000"/>
                </a:solidFill>
                <a:cs typeface="Times New Roman" panose="02020603050405020304" pitchFamily="18" charset="0"/>
              </a:rPr>
              <a:t>bet zemi </a:t>
            </a:r>
            <a:r>
              <a:rPr lang="lv-LV" sz="2000" b="1" dirty="0" smtClean="0">
                <a:solidFill>
                  <a:srgbClr val="FF0000"/>
                </a:solidFill>
                <a:cs typeface="Times New Roman" panose="02020603050405020304" pitchFamily="18" charset="0"/>
              </a:rPr>
              <a:t>pārdot?</a:t>
            </a:r>
          </a:p>
          <a:p>
            <a:pPr marL="0" indent="0">
              <a:buNone/>
            </a:pPr>
            <a:r>
              <a:rPr lang="lv-LV" sz="2000" dirty="0" smtClean="0">
                <a:cs typeface="Times New Roman" panose="02020603050405020304" pitchFamily="18" charset="0"/>
              </a:rPr>
              <a:t>Līdz brīdim, kad nekustamais īpašums nav atsavināts, īpašnieks ar to var rīkoties pēc saviem ieskatiem, tajā skaitā zāģēt kokus, bet jāņem vērā, ka, mainot īpašuma sastāvu pēc novērtējuma, atlīdzība ir nosakāma atkārtoti.</a:t>
            </a:r>
          </a:p>
          <a:p>
            <a:pPr marL="0" indent="0">
              <a:buNone/>
            </a:pPr>
            <a:endParaRPr lang="lv-LV" sz="2000" dirty="0" smtClean="0">
              <a:cs typeface="Times New Roman" panose="02020603050405020304" pitchFamily="18" charset="0"/>
            </a:endParaRPr>
          </a:p>
          <a:p>
            <a:pPr marL="0" indent="0">
              <a:buNone/>
            </a:pPr>
            <a:r>
              <a:rPr lang="lv-LV" sz="2000" b="1" dirty="0">
                <a:solidFill>
                  <a:srgbClr val="FF0000"/>
                </a:solidFill>
                <a:cs typeface="Times New Roman" panose="02020603050405020304" pitchFamily="18" charset="0"/>
              </a:rPr>
              <a:t>5</a:t>
            </a:r>
            <a:r>
              <a:rPr lang="lv-LV" sz="2000" b="1" dirty="0" smtClean="0">
                <a:solidFill>
                  <a:srgbClr val="FF0000"/>
                </a:solidFill>
                <a:cs typeface="Times New Roman" panose="02020603050405020304" pitchFamily="18" charset="0"/>
              </a:rPr>
              <a:t>. Vai poligona teritorijā varēs lasīt sēnes/ogas?</a:t>
            </a:r>
            <a:endParaRPr lang="lv-LV" sz="2000" b="1" dirty="0">
              <a:solidFill>
                <a:srgbClr val="FF0000"/>
              </a:solidFill>
              <a:cs typeface="Times New Roman" panose="02020603050405020304" pitchFamily="18" charset="0"/>
            </a:endParaRPr>
          </a:p>
          <a:p>
            <a:pPr marL="0" indent="0">
              <a:buNone/>
            </a:pPr>
            <a:r>
              <a:rPr lang="lv-LV" sz="2000" dirty="0" smtClean="0">
                <a:cs typeface="Times New Roman" panose="02020603050405020304" pitchFamily="18" charset="0"/>
              </a:rPr>
              <a:t>To būs iespējams darīt laika posmā,  </a:t>
            </a:r>
            <a:r>
              <a:rPr lang="lv-LV" sz="2000" dirty="0">
                <a:cs typeface="Times New Roman" panose="02020603050405020304" pitchFamily="18" charset="0"/>
              </a:rPr>
              <a:t>kad netiks rīkotas militārās </a:t>
            </a:r>
            <a:r>
              <a:rPr lang="lv-LV" sz="2000" dirty="0" smtClean="0">
                <a:cs typeface="Times New Roman" panose="02020603050405020304" pitchFamily="18" charset="0"/>
              </a:rPr>
              <a:t>mācības.</a:t>
            </a:r>
          </a:p>
          <a:p>
            <a:pPr marL="0" indent="0">
              <a:buNone/>
            </a:pPr>
            <a:endParaRPr lang="lv-LV" sz="2000" dirty="0" smtClean="0">
              <a:cs typeface="Times New Roman" panose="02020603050405020304" pitchFamily="18" charset="0"/>
            </a:endParaRPr>
          </a:p>
          <a:p>
            <a:pPr marL="0" indent="0">
              <a:buNone/>
            </a:pPr>
            <a:r>
              <a:rPr lang="lv-LV" sz="2000" b="1" dirty="0">
                <a:solidFill>
                  <a:srgbClr val="FF0000"/>
                </a:solidFill>
                <a:cs typeface="Times New Roman" panose="02020603050405020304" pitchFamily="18" charset="0"/>
              </a:rPr>
              <a:t>6</a:t>
            </a:r>
            <a:r>
              <a:rPr lang="lv-LV" sz="2000" b="1" dirty="0" smtClean="0">
                <a:solidFill>
                  <a:srgbClr val="FF0000"/>
                </a:solidFill>
                <a:cs typeface="Times New Roman" panose="02020603050405020304" pitchFamily="18" charset="0"/>
              </a:rPr>
              <a:t>. Vai </a:t>
            </a:r>
            <a:r>
              <a:rPr lang="lv-LV" sz="2000" b="1" dirty="0">
                <a:solidFill>
                  <a:srgbClr val="FF0000"/>
                </a:solidFill>
                <a:cs typeface="Times New Roman" panose="02020603050405020304" pitchFamily="18" charset="0"/>
              </a:rPr>
              <a:t>būs </a:t>
            </a:r>
            <a:r>
              <a:rPr lang="lv-LV" sz="2000" b="1" dirty="0" smtClean="0">
                <a:solidFill>
                  <a:srgbClr val="FF0000"/>
                </a:solidFill>
                <a:cs typeface="Times New Roman" panose="02020603050405020304" pitchFamily="18" charset="0"/>
              </a:rPr>
              <a:t>trokšņi un dabas piesārņojums?</a:t>
            </a:r>
            <a:endParaRPr lang="lv-LV" sz="2000" b="1" dirty="0">
              <a:solidFill>
                <a:srgbClr val="FF0000"/>
              </a:solidFill>
              <a:cs typeface="Times New Roman" panose="02020603050405020304" pitchFamily="18" charset="0"/>
            </a:endParaRPr>
          </a:p>
          <a:p>
            <a:pPr marL="0" indent="0">
              <a:buNone/>
            </a:pPr>
            <a:r>
              <a:rPr lang="lv-LV" sz="2000" dirty="0">
                <a:cs typeface="Times New Roman" panose="02020603050405020304" pitchFamily="18" charset="0"/>
              </a:rPr>
              <a:t>Mācību vietās būs </a:t>
            </a:r>
            <a:r>
              <a:rPr lang="lv-LV" sz="2000" dirty="0" smtClean="0">
                <a:cs typeface="Times New Roman" panose="02020603050405020304" pitchFamily="18" charset="0"/>
              </a:rPr>
              <a:t>troksnis, tomēr jāņem vērā, ka apkārtējie </a:t>
            </a:r>
            <a:r>
              <a:rPr lang="lv-LV" sz="2000" dirty="0">
                <a:cs typeface="Times New Roman" panose="02020603050405020304" pitchFamily="18" charset="0"/>
              </a:rPr>
              <a:t>meži ir kā buferzona trokšņa </a:t>
            </a:r>
            <a:r>
              <a:rPr lang="lv-LV" sz="2000" dirty="0" smtClean="0">
                <a:cs typeface="Times New Roman" panose="02020603050405020304" pitchFamily="18" charset="0"/>
              </a:rPr>
              <a:t>izplatībai. Vide netiks piesārņota.</a:t>
            </a:r>
            <a:endParaRPr lang="lv-LV" sz="2000" dirty="0">
              <a:cs typeface="Times New Roman" panose="02020603050405020304" pitchFamily="18" charset="0"/>
            </a:endParaRPr>
          </a:p>
          <a:p>
            <a:pPr marL="0" indent="0">
              <a:buNone/>
            </a:pPr>
            <a:endParaRPr lang="lv-LV"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598"/>
            <a:ext cx="1879600" cy="1229917"/>
          </a:xfrm>
          <a:prstGeom prst="rect">
            <a:avLst/>
          </a:prstGeom>
        </p:spPr>
      </p:pic>
    </p:spTree>
    <p:extLst>
      <p:ext uri="{BB962C8B-B14F-4D97-AF65-F5344CB8AC3E}">
        <p14:creationId xmlns:p14="http://schemas.microsoft.com/office/powerpoint/2010/main" val="2651064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6545" y="365760"/>
            <a:ext cx="5699760" cy="609600"/>
          </a:xfrm>
        </p:spPr>
        <p:txBody>
          <a:bodyPr>
            <a:noAutofit/>
          </a:bodyPr>
          <a:lstStyle/>
          <a:p>
            <a:r>
              <a:rPr lang="lv-LV" sz="2400" b="1" dirty="0" smtClean="0">
                <a:effectLst/>
                <a:latin typeface="Times New Roman" panose="02020603050405020304" pitchFamily="18" charset="0"/>
                <a:cs typeface="Times New Roman" panose="02020603050405020304" pitchFamily="18" charset="0"/>
              </a:rPr>
              <a:t>Pozitīvais piemērs – Ādažu poligons </a:t>
            </a:r>
            <a:endParaRPr lang="lv-LV" sz="2400" b="1" dirty="0">
              <a:effectLst/>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127" y="1635760"/>
            <a:ext cx="2979298" cy="1805635"/>
          </a:xfrm>
        </p:spPr>
      </p:pic>
      <p:sp>
        <p:nvSpPr>
          <p:cNvPr id="6" name="Content Placeholder 5"/>
          <p:cNvSpPr>
            <a:spLocks noGrp="1"/>
          </p:cNvSpPr>
          <p:nvPr>
            <p:ph sz="half" idx="2"/>
          </p:nvPr>
        </p:nvSpPr>
        <p:spPr>
          <a:xfrm>
            <a:off x="5232400" y="909320"/>
            <a:ext cx="3667760" cy="5709920"/>
          </a:xfrm>
        </p:spPr>
        <p:txBody>
          <a:bodyPr>
            <a:noAutofit/>
          </a:bodyPr>
          <a:lstStyle/>
          <a:p>
            <a:pPr marL="0" indent="0" algn="just">
              <a:buNone/>
            </a:pPr>
            <a:endParaRPr lang="lv-LV"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lv-LV" sz="1800" dirty="0" smtClean="0">
                <a:cs typeface="Times New Roman" panose="02020603050405020304" pitchFamily="18" charset="0"/>
              </a:rPr>
              <a:t>AM, veidojot poligonus, ievēro normatīvajos aktos </a:t>
            </a:r>
            <a:r>
              <a:rPr lang="lv-LV" sz="1800" dirty="0">
                <a:cs typeface="Times New Roman" panose="02020603050405020304" pitchFamily="18" charset="0"/>
              </a:rPr>
              <a:t>noteiktās vides aizsardzības </a:t>
            </a:r>
            <a:r>
              <a:rPr lang="lv-LV" sz="1800" dirty="0" smtClean="0">
                <a:cs typeface="Times New Roman" panose="02020603050405020304" pitchFamily="18" charset="0"/>
              </a:rPr>
              <a:t>prasības; </a:t>
            </a:r>
          </a:p>
          <a:p>
            <a:pPr marL="137160" indent="0" algn="just">
              <a:buNone/>
            </a:pPr>
            <a:endParaRPr lang="lv-LV" sz="1800" dirty="0" smtClean="0">
              <a:cs typeface="Times New Roman" panose="02020603050405020304" pitchFamily="18" charset="0"/>
            </a:endParaRPr>
          </a:p>
          <a:p>
            <a:pPr algn="just">
              <a:buFont typeface="Wingdings" panose="05000000000000000000" pitchFamily="2" charset="2"/>
              <a:buChar char="q"/>
            </a:pPr>
            <a:r>
              <a:rPr lang="lv-LV" sz="1800" dirty="0" smtClean="0">
                <a:cs typeface="Times New Roman" panose="02020603050405020304" pitchFamily="18" charset="0"/>
              </a:rPr>
              <a:t>Ādažu poligons ir piemērs, kā aizsargājamās teritorijas un poligons viens </a:t>
            </a:r>
            <a:r>
              <a:rPr lang="lv-LV" sz="1800">
                <a:cs typeface="Times New Roman" panose="02020603050405020304" pitchFamily="18" charset="0"/>
              </a:rPr>
              <a:t>otru </a:t>
            </a:r>
            <a:r>
              <a:rPr lang="lv-LV" sz="1800" smtClean="0">
                <a:cs typeface="Times New Roman" panose="02020603050405020304" pitchFamily="18" charset="0"/>
              </a:rPr>
              <a:t>papildina</a:t>
            </a:r>
            <a:r>
              <a:rPr lang="lv-LV" sz="1800" dirty="0">
                <a:cs typeface="Times New Roman" panose="02020603050405020304" pitchFamily="18" charset="0"/>
              </a:rPr>
              <a:t>; militārās mācības nerada apdraudējumu </a:t>
            </a:r>
            <a:r>
              <a:rPr lang="lv-LV" sz="1800" dirty="0" smtClean="0">
                <a:cs typeface="Times New Roman" panose="02020603050405020304" pitchFamily="18" charset="0"/>
              </a:rPr>
              <a:t>dabai</a:t>
            </a:r>
            <a:r>
              <a:rPr lang="lv-LV" sz="1800" dirty="0">
                <a:cs typeface="Times New Roman" panose="02020603050405020304" pitchFamily="18" charset="0"/>
              </a:rPr>
              <a:t>;</a:t>
            </a:r>
            <a:endParaRPr lang="lv-LV" sz="1800" dirty="0" smtClean="0">
              <a:cs typeface="Times New Roman" panose="02020603050405020304" pitchFamily="18" charset="0"/>
            </a:endParaRPr>
          </a:p>
          <a:p>
            <a:pPr marL="422910" indent="-285750" algn="just">
              <a:buFont typeface="Wingdings" panose="05000000000000000000" pitchFamily="2" charset="2"/>
              <a:buChar char="q"/>
            </a:pPr>
            <a:endParaRPr lang="lv-LV" sz="1800" dirty="0" smtClean="0">
              <a:cs typeface="Times New Roman" panose="02020603050405020304" pitchFamily="18" charset="0"/>
            </a:endParaRPr>
          </a:p>
          <a:p>
            <a:pPr algn="just">
              <a:buFont typeface="Wingdings" panose="05000000000000000000" pitchFamily="2" charset="2"/>
              <a:buChar char="q"/>
            </a:pPr>
            <a:r>
              <a:rPr lang="lv-LV" sz="1800" dirty="0" smtClean="0">
                <a:cs typeface="Times New Roman" panose="02020603050405020304" pitchFamily="18" charset="0"/>
              </a:rPr>
              <a:t>AM valdījumā esošajos īpašumos veic mežu apsaimniekošanu, kā arī vides aizsardzības pasākumus;</a:t>
            </a:r>
          </a:p>
          <a:p>
            <a:pPr marL="0" indent="0" algn="just">
              <a:buNone/>
            </a:pPr>
            <a:endParaRPr lang="lv-LV" sz="1800" dirty="0" smtClean="0">
              <a:cs typeface="Times New Roman" panose="02020603050405020304" pitchFamily="18" charset="0"/>
            </a:endParaRPr>
          </a:p>
          <a:p>
            <a:pPr algn="just">
              <a:buFont typeface="Wingdings" panose="05000000000000000000" pitchFamily="2" charset="2"/>
              <a:buChar char="q"/>
            </a:pPr>
            <a:r>
              <a:rPr lang="lv-LV" sz="1800" dirty="0" smtClean="0">
                <a:cs typeface="Times New Roman" panose="02020603050405020304" pitchFamily="18" charset="0"/>
              </a:rPr>
              <a:t>Mērķis:  nodrošināt valsts aizsardzību, ievērojot vides un dabas aizsardzības prasības.</a:t>
            </a:r>
            <a:endParaRPr lang="lv-LV" sz="1800" dirty="0">
              <a:cs typeface="Times New Roman" panose="02020603050405020304" pitchFamily="18" charset="0"/>
            </a:endParaRPr>
          </a:p>
          <a:p>
            <a:endParaRPr lang="lv-LV"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1" y="91440"/>
            <a:ext cx="2499823" cy="16357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305" y="3176543"/>
            <a:ext cx="3044190" cy="184496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86096"/>
            <a:ext cx="3088640" cy="1871903"/>
          </a:xfrm>
          <a:prstGeom prst="rect">
            <a:avLst/>
          </a:prstGeom>
        </p:spPr>
      </p:pic>
    </p:spTree>
    <p:extLst>
      <p:ext uri="{BB962C8B-B14F-4D97-AF65-F5344CB8AC3E}">
        <p14:creationId xmlns:p14="http://schemas.microsoft.com/office/powerpoint/2010/main" val="1100057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23542</TotalTime>
  <Words>527</Words>
  <Application>Microsoft Office PowerPoint</Application>
  <PresentationFormat>Slaidrāde ekrānā (4:3)</PresentationFormat>
  <Paragraphs>88</Paragraphs>
  <Slides>11</Slides>
  <Notes>6</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11</vt:i4>
      </vt:variant>
    </vt:vector>
  </HeadingPairs>
  <TitlesOfParts>
    <vt:vector size="17" baseType="lpstr">
      <vt:lpstr>Arial</vt:lpstr>
      <vt:lpstr>Calibri</vt:lpstr>
      <vt:lpstr>Times New Roman</vt:lpstr>
      <vt:lpstr>Verdana</vt:lpstr>
      <vt:lpstr>Wingdings</vt:lpstr>
      <vt:lpstr>Office Theme</vt:lpstr>
      <vt:lpstr>PowerPoint prezentācija</vt:lpstr>
      <vt:lpstr>PowerPoint prezentācija</vt:lpstr>
      <vt:lpstr>PowerPoint prezentācija</vt:lpstr>
      <vt:lpstr>PowerPoint prezentācija</vt:lpstr>
      <vt:lpstr>Iecerētās mācību vietas poligonā:</vt:lpstr>
      <vt:lpstr>Īpašuma atsavināšana</vt:lpstr>
      <vt:lpstr>Jautājumi un atbildes </vt:lpstr>
      <vt:lpstr>Jautājumi un atbildes </vt:lpstr>
      <vt:lpstr>Pozitīvais piemērs – Ādažu poligons </vt:lpstr>
      <vt:lpstr>PowerPoint prezentācija</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Sintija.Oskalne@mod.gov.lv</dc:creator>
  <cp:lastModifiedBy>Iveta</cp:lastModifiedBy>
  <cp:revision>1260</cp:revision>
  <cp:lastPrinted>2017-10-09T15:59:45Z</cp:lastPrinted>
  <dcterms:created xsi:type="dcterms:W3CDTF">2014-11-20T14:46:47Z</dcterms:created>
  <dcterms:modified xsi:type="dcterms:W3CDTF">2018-08-30T06:12:25Z</dcterms:modified>
</cp:coreProperties>
</file>